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8" r:id="rId2"/>
    <p:sldId id="257" r:id="rId3"/>
    <p:sldId id="296" r:id="rId4"/>
    <p:sldId id="258" r:id="rId5"/>
    <p:sldId id="298" r:id="rId6"/>
    <p:sldId id="302" r:id="rId7"/>
    <p:sldId id="301" r:id="rId8"/>
    <p:sldId id="300" r:id="rId9"/>
    <p:sldId id="306" r:id="rId10"/>
    <p:sldId id="305" r:id="rId11"/>
    <p:sldId id="308" r:id="rId12"/>
    <p:sldId id="307" r:id="rId13"/>
    <p:sldId id="313" r:id="rId14"/>
    <p:sldId id="315" r:id="rId15"/>
    <p:sldId id="318" r:id="rId16"/>
    <p:sldId id="317" r:id="rId17"/>
    <p:sldId id="316" r:id="rId18"/>
    <p:sldId id="303" r:id="rId19"/>
    <p:sldId id="321" r:id="rId20"/>
    <p:sldId id="324" r:id="rId21"/>
    <p:sldId id="320" r:id="rId22"/>
    <p:sldId id="323" r:id="rId23"/>
    <p:sldId id="322" r:id="rId24"/>
    <p:sldId id="319" r:id="rId25"/>
    <p:sldId id="327" r:id="rId26"/>
    <p:sldId id="326" r:id="rId27"/>
    <p:sldId id="267" r:id="rId28"/>
    <p:sldId id="266" r:id="rId2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30/06/2026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a:t>Goodfellow Publishers</a:t>
            </a:r>
            <a:endParaRPr lang="en-GB" sz="1000"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t>© 2026 David Graham et al. </a:t>
            </a:r>
            <a:r>
              <a:rPr lang="en-GB" sz="1000" i="1" dirty="0"/>
              <a:t>Culinary and Food Service Operations Management for Industry 5.0. </a:t>
            </a:r>
            <a:r>
              <a:rPr lang="en-GB" sz="1000"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0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wbcsd.org/who-we-ar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755903" y="3399769"/>
            <a:ext cx="10640754" cy="1950829"/>
          </a:xfrm>
        </p:spPr>
        <p:txBody>
          <a:bodyPr anchor="b">
            <a:normAutofit/>
          </a:bodyPr>
          <a:lstStyle/>
          <a:p>
            <a:r>
              <a:rPr lang="en-GB" sz="4000" noProof="0" dirty="0">
                <a:solidFill>
                  <a:schemeClr val="tx2"/>
                </a:solidFill>
              </a:rPr>
              <a:t>Chapter 12</a:t>
            </a:r>
            <a:br>
              <a:rPr lang="en-GB" sz="4000" noProof="0" dirty="0">
                <a:solidFill>
                  <a:schemeClr val="tx2"/>
                </a:solidFill>
              </a:rPr>
            </a:br>
            <a:r>
              <a:rPr lang="en-GB" sz="4000" noProof="0" dirty="0">
                <a:solidFill>
                  <a:schemeClr val="tx2"/>
                </a:solidFill>
              </a:rPr>
              <a:t>CSR and Sustainable Food</a:t>
            </a:r>
            <a:br>
              <a:rPr lang="en-GB" sz="4000" noProof="0" dirty="0">
                <a:solidFill>
                  <a:schemeClr val="tx2"/>
                </a:solidFill>
              </a:rPr>
            </a:br>
            <a:r>
              <a:rPr lang="en-GB" sz="4000" noProof="0" dirty="0">
                <a:solidFill>
                  <a:schemeClr val="tx2"/>
                </a:solidFill>
              </a:rPr>
              <a:t>Supply Chain Management</a:t>
            </a: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1B495461-3989-A698-6894-A210680F075D}"/>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3856918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1873-60A1-4392-2023-5EFFAA35D4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CA3E60-49BC-1263-0C2A-4839AA9D3994}"/>
              </a:ext>
            </a:extLst>
          </p:cNvPr>
          <p:cNvSpPr>
            <a:spLocks noGrp="1"/>
          </p:cNvSpPr>
          <p:nvPr>
            <p:ph type="title"/>
          </p:nvPr>
        </p:nvSpPr>
        <p:spPr/>
        <p:txBody>
          <a:bodyPr/>
          <a:lstStyle/>
          <a:p>
            <a:r>
              <a:rPr lang="en-GB" dirty="0"/>
              <a:t>Food security</a:t>
            </a:r>
          </a:p>
        </p:txBody>
      </p:sp>
      <p:sp>
        <p:nvSpPr>
          <p:cNvPr id="3" name="Content Placeholder 2">
            <a:extLst>
              <a:ext uri="{FF2B5EF4-FFF2-40B4-BE49-F238E27FC236}">
                <a16:creationId xmlns:a16="http://schemas.microsoft.com/office/drawing/2014/main" id="{D1E90295-C34B-0983-5BDE-50EB03411271}"/>
              </a:ext>
            </a:extLst>
          </p:cNvPr>
          <p:cNvSpPr>
            <a:spLocks noGrp="1"/>
          </p:cNvSpPr>
          <p:nvPr>
            <p:ph idx="1"/>
          </p:nvPr>
        </p:nvSpPr>
        <p:spPr>
          <a:xfrm>
            <a:off x="838200" y="1825625"/>
            <a:ext cx="9528018" cy="4351338"/>
          </a:xfrm>
        </p:spPr>
        <p:txBody>
          <a:bodyPr>
            <a:normAutofit/>
          </a:bodyPr>
          <a:lstStyle/>
          <a:p>
            <a:pPr>
              <a:buFont typeface="Wingdings" panose="05000000000000000000" pitchFamily="2" charset="2"/>
              <a:buChar char="§"/>
            </a:pPr>
            <a:r>
              <a:rPr lang="en-GB" sz="2400" dirty="0"/>
              <a:t>The food industries have been concerned about the security of the food supply chain</a:t>
            </a:r>
          </a:p>
          <a:p>
            <a:pPr>
              <a:buFont typeface="Wingdings" panose="05000000000000000000" pitchFamily="2" charset="2"/>
              <a:buChar char="§"/>
            </a:pPr>
            <a:r>
              <a:rPr lang="en-GB" sz="2400" dirty="0"/>
              <a:t>The 2020 global pandemic turned the world’s food supply chains into chaos and resulted in food shortages for some</a:t>
            </a:r>
          </a:p>
          <a:p>
            <a:pPr>
              <a:buFont typeface="Wingdings" panose="05000000000000000000" pitchFamily="2" charset="2"/>
              <a:buChar char="§"/>
            </a:pPr>
            <a:r>
              <a:rPr lang="en-GB" sz="2400" dirty="0"/>
              <a:t>Demonstrating the vulnerability of the security linked to the food supply chain in terms of:</a:t>
            </a:r>
          </a:p>
          <a:p>
            <a:pPr lvl="1">
              <a:buFont typeface="Wingdings" panose="05000000000000000000" pitchFamily="2" charset="2"/>
              <a:buChar char="§"/>
            </a:pPr>
            <a:r>
              <a:rPr lang="en-GB" dirty="0"/>
              <a:t>The governments responsibility provision of economically viable, socially acceptable, environmental sustainability, safe and nutritious food to society</a:t>
            </a:r>
          </a:p>
        </p:txBody>
      </p:sp>
      <p:sp>
        <p:nvSpPr>
          <p:cNvPr id="4" name="Footer Placeholder 3">
            <a:extLst>
              <a:ext uri="{FF2B5EF4-FFF2-40B4-BE49-F238E27FC236}">
                <a16:creationId xmlns:a16="http://schemas.microsoft.com/office/drawing/2014/main" id="{2173619C-E6D4-D8FA-6EDE-8E710214687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860910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368B5-CE5F-DF67-6602-A1E13D43D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A14378-C3CF-9574-24CA-ECEB2A6B4122}"/>
              </a:ext>
            </a:extLst>
          </p:cNvPr>
          <p:cNvSpPr>
            <a:spLocks noGrp="1"/>
          </p:cNvSpPr>
          <p:nvPr>
            <p:ph type="title"/>
          </p:nvPr>
        </p:nvSpPr>
        <p:spPr/>
        <p:txBody>
          <a:bodyPr/>
          <a:lstStyle/>
          <a:p>
            <a:r>
              <a:rPr lang="en-GB" dirty="0"/>
              <a:t>Food has two key associated risks</a:t>
            </a:r>
          </a:p>
        </p:txBody>
      </p:sp>
      <p:sp>
        <p:nvSpPr>
          <p:cNvPr id="3" name="Content Placeholder 2">
            <a:extLst>
              <a:ext uri="{FF2B5EF4-FFF2-40B4-BE49-F238E27FC236}">
                <a16:creationId xmlns:a16="http://schemas.microsoft.com/office/drawing/2014/main" id="{D343482C-B623-8884-BF46-D660CA16755A}"/>
              </a:ext>
            </a:extLst>
          </p:cNvPr>
          <p:cNvSpPr>
            <a:spLocks noGrp="1"/>
          </p:cNvSpPr>
          <p:nvPr>
            <p:ph idx="1"/>
          </p:nvPr>
        </p:nvSpPr>
        <p:spPr>
          <a:xfrm>
            <a:off x="838200" y="1825625"/>
            <a:ext cx="9564232" cy="4351338"/>
          </a:xfrm>
        </p:spPr>
        <p:txBody>
          <a:bodyPr>
            <a:normAutofit/>
          </a:bodyPr>
          <a:lstStyle/>
          <a:p>
            <a:pPr>
              <a:buFont typeface="Wingdings" panose="05000000000000000000" pitchFamily="2" charset="2"/>
              <a:buChar char="§"/>
            </a:pPr>
            <a:r>
              <a:rPr lang="en-GB" sz="2400" dirty="0"/>
              <a:t>The first is natural and the second is contrived by human intervention:</a:t>
            </a:r>
          </a:p>
          <a:p>
            <a:pPr marL="971550" lvl="1" indent="-514350">
              <a:buFont typeface="+mj-lt"/>
              <a:buAutoNum type="arabicPeriod"/>
            </a:pPr>
            <a:r>
              <a:rPr lang="en-GB" b="1" dirty="0"/>
              <a:t>Climate:  </a:t>
            </a:r>
            <a:r>
              <a:rPr lang="en-GB" dirty="0"/>
              <a:t>The weather can have a major impact on the volumes of production and yield</a:t>
            </a:r>
          </a:p>
          <a:p>
            <a:pPr marL="971550" lvl="1" indent="-514350">
              <a:buFont typeface="+mj-lt"/>
              <a:buAutoNum type="arabicPeriod"/>
            </a:pPr>
            <a:r>
              <a:rPr lang="en-GB" b="1" dirty="0"/>
              <a:t>Speculation: </a:t>
            </a:r>
            <a:r>
              <a:rPr lang="en-GB" dirty="0"/>
              <a:t> Volumes produced may become deflated or depressed because of speculation - influenced by farmers, transport and distribution or the government</a:t>
            </a:r>
          </a:p>
        </p:txBody>
      </p:sp>
      <p:sp>
        <p:nvSpPr>
          <p:cNvPr id="4" name="Footer Placeholder 3">
            <a:extLst>
              <a:ext uri="{FF2B5EF4-FFF2-40B4-BE49-F238E27FC236}">
                <a16:creationId xmlns:a16="http://schemas.microsoft.com/office/drawing/2014/main" id="{DE033B2D-6059-7748-250C-47443077E41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970547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61F86-699C-2B85-B151-E15118EFD7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6D6FB7-5179-F8D1-6E27-E2CA5AF07415}"/>
              </a:ext>
            </a:extLst>
          </p:cNvPr>
          <p:cNvSpPr>
            <a:spLocks noGrp="1"/>
          </p:cNvSpPr>
          <p:nvPr>
            <p:ph type="title"/>
          </p:nvPr>
        </p:nvSpPr>
        <p:spPr>
          <a:xfrm>
            <a:off x="838200" y="365125"/>
            <a:ext cx="11021568" cy="1325563"/>
          </a:xfrm>
        </p:spPr>
        <p:txBody>
          <a:bodyPr/>
          <a:lstStyle/>
          <a:p>
            <a:r>
              <a:rPr lang="en-GB" dirty="0"/>
              <a:t>The distinctive nature of food as a commodity</a:t>
            </a:r>
          </a:p>
        </p:txBody>
      </p:sp>
      <p:sp>
        <p:nvSpPr>
          <p:cNvPr id="3" name="Content Placeholder 2">
            <a:extLst>
              <a:ext uri="{FF2B5EF4-FFF2-40B4-BE49-F238E27FC236}">
                <a16:creationId xmlns:a16="http://schemas.microsoft.com/office/drawing/2014/main" id="{4BE95DEA-C3B5-AE13-7794-7382217D4D4D}"/>
              </a:ext>
            </a:extLst>
          </p:cNvPr>
          <p:cNvSpPr>
            <a:spLocks noGrp="1"/>
          </p:cNvSpPr>
          <p:nvPr>
            <p:ph idx="1"/>
          </p:nvPr>
        </p:nvSpPr>
        <p:spPr>
          <a:xfrm>
            <a:off x="838200" y="1825625"/>
            <a:ext cx="9618552" cy="4351338"/>
          </a:xfrm>
        </p:spPr>
        <p:txBody>
          <a:bodyPr>
            <a:normAutofit/>
          </a:bodyPr>
          <a:lstStyle/>
          <a:p>
            <a:pPr>
              <a:buFont typeface="Wingdings" panose="05000000000000000000" pitchFamily="2" charset="2"/>
              <a:buChar char="§"/>
            </a:pPr>
            <a:r>
              <a:rPr lang="en-GB" sz="2400" dirty="0"/>
              <a:t>Commoditisation of food refers to the process where food becomes a standardised, marketable commodity, traded and sold for profit, rather than being grown primarily for local consumption</a:t>
            </a:r>
          </a:p>
          <a:p>
            <a:pPr>
              <a:buFont typeface="Wingdings" panose="05000000000000000000" pitchFamily="2" charset="2"/>
              <a:buChar char="§"/>
            </a:pPr>
            <a:r>
              <a:rPr lang="en-GB" sz="2400" dirty="0"/>
              <a:t>Global food stocks are ‘commoditised’ and then used in a speculative capacity</a:t>
            </a:r>
          </a:p>
          <a:p>
            <a:pPr lvl="1">
              <a:buFont typeface="Wingdings" panose="05000000000000000000" pitchFamily="2" charset="2"/>
              <a:buChar char="§"/>
            </a:pPr>
            <a:r>
              <a:rPr lang="en-GB" dirty="0"/>
              <a:t>Contributes to the advent of the phenomenon of price bubbles, that typically arise when fuelled by speculative enthusiasm</a:t>
            </a:r>
          </a:p>
        </p:txBody>
      </p:sp>
      <p:sp>
        <p:nvSpPr>
          <p:cNvPr id="4" name="Footer Placeholder 3">
            <a:extLst>
              <a:ext uri="{FF2B5EF4-FFF2-40B4-BE49-F238E27FC236}">
                <a16:creationId xmlns:a16="http://schemas.microsoft.com/office/drawing/2014/main" id="{7CB84ECD-0563-DF62-E910-1A0830367BA7}"/>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732064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AF594-87A7-19DC-6FDA-0E0CB89542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9A28D-5564-6002-7CBD-AF2613E71F86}"/>
              </a:ext>
            </a:extLst>
          </p:cNvPr>
          <p:cNvSpPr>
            <a:spLocks noGrp="1"/>
          </p:cNvSpPr>
          <p:nvPr>
            <p:ph type="title"/>
          </p:nvPr>
        </p:nvSpPr>
        <p:spPr/>
        <p:txBody>
          <a:bodyPr/>
          <a:lstStyle/>
          <a:p>
            <a:r>
              <a:rPr lang="en-GB" dirty="0"/>
              <a:t>Food as a status symbol</a:t>
            </a:r>
          </a:p>
        </p:txBody>
      </p:sp>
      <p:sp>
        <p:nvSpPr>
          <p:cNvPr id="3" name="Content Placeholder 2">
            <a:extLst>
              <a:ext uri="{FF2B5EF4-FFF2-40B4-BE49-F238E27FC236}">
                <a16:creationId xmlns:a16="http://schemas.microsoft.com/office/drawing/2014/main" id="{1445D678-4389-D2B1-F782-2EB53E4EF58B}"/>
              </a:ext>
            </a:extLst>
          </p:cNvPr>
          <p:cNvSpPr>
            <a:spLocks noGrp="1"/>
          </p:cNvSpPr>
          <p:nvPr>
            <p:ph idx="1"/>
          </p:nvPr>
        </p:nvSpPr>
        <p:spPr>
          <a:xfrm>
            <a:off x="838200" y="1825625"/>
            <a:ext cx="9564232" cy="4351338"/>
          </a:xfrm>
        </p:spPr>
        <p:txBody>
          <a:bodyPr>
            <a:normAutofit/>
          </a:bodyPr>
          <a:lstStyle/>
          <a:p>
            <a:pPr>
              <a:buFont typeface="Wingdings" panose="05000000000000000000" pitchFamily="2" charset="2"/>
              <a:buChar char="§"/>
            </a:pPr>
            <a:r>
              <a:rPr lang="en-GB" sz="2400" dirty="0"/>
              <a:t>Food influences two factors which creates a paradox:</a:t>
            </a:r>
          </a:p>
          <a:p>
            <a:pPr lvl="1">
              <a:buFont typeface="Wingdings" panose="05000000000000000000" pitchFamily="2" charset="2"/>
              <a:buChar char="§"/>
            </a:pPr>
            <a:r>
              <a:rPr lang="en-GB" b="1" dirty="0"/>
              <a:t>Sustenance -</a:t>
            </a:r>
            <a:r>
              <a:rPr lang="en-GB" dirty="0"/>
              <a:t> fuelling the body and maintaining health, enabling people to contribute to economic activity</a:t>
            </a:r>
          </a:p>
          <a:p>
            <a:pPr lvl="1">
              <a:buFont typeface="Wingdings" panose="05000000000000000000" pitchFamily="2" charset="2"/>
              <a:buChar char="§"/>
            </a:pPr>
            <a:r>
              <a:rPr lang="en-GB" b="1" dirty="0"/>
              <a:t>Symbolic identity - </a:t>
            </a:r>
            <a:r>
              <a:rPr lang="en-GB" dirty="0"/>
              <a:t>The entertaining of friends and family, eating out of home food demonstrates affluence, social standing, status and roles in society</a:t>
            </a:r>
          </a:p>
          <a:p>
            <a:pPr>
              <a:buFont typeface="Wingdings" panose="05000000000000000000" pitchFamily="2" charset="2"/>
              <a:buChar char="§"/>
            </a:pPr>
            <a:r>
              <a:rPr lang="en-GB" sz="2400" dirty="0"/>
              <a:t>As the global population grows, there is a growing affluence of modern societies</a:t>
            </a:r>
          </a:p>
          <a:p>
            <a:pPr>
              <a:buFont typeface="Wingdings" panose="05000000000000000000" pitchFamily="2" charset="2"/>
              <a:buChar char="§"/>
            </a:pPr>
            <a:r>
              <a:rPr lang="en-GB" sz="2400" dirty="0"/>
              <a:t>Affluence is increasing the demand for more tender cuts of meat, which requires increased production of livestock, a greater demand for land and a greater impact on the environment</a:t>
            </a:r>
          </a:p>
        </p:txBody>
      </p:sp>
      <p:sp>
        <p:nvSpPr>
          <p:cNvPr id="4" name="Footer Placeholder 3">
            <a:extLst>
              <a:ext uri="{FF2B5EF4-FFF2-40B4-BE49-F238E27FC236}">
                <a16:creationId xmlns:a16="http://schemas.microsoft.com/office/drawing/2014/main" id="{E69666B0-644A-AFFE-BB90-419D1C098DF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460034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2692D-93A9-1771-AACE-B6232CF6D2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40BF9F-60DE-F081-1C26-B68DBF1F0D92}"/>
              </a:ext>
            </a:extLst>
          </p:cNvPr>
          <p:cNvSpPr>
            <a:spLocks noGrp="1"/>
          </p:cNvSpPr>
          <p:nvPr>
            <p:ph type="title"/>
          </p:nvPr>
        </p:nvSpPr>
        <p:spPr/>
        <p:txBody>
          <a:bodyPr/>
          <a:lstStyle/>
          <a:p>
            <a:r>
              <a:rPr lang="en-GB" dirty="0"/>
              <a:t>The wholesale sector of the food supply chain (FSC)</a:t>
            </a:r>
          </a:p>
        </p:txBody>
      </p:sp>
      <p:sp>
        <p:nvSpPr>
          <p:cNvPr id="3" name="Content Placeholder 2">
            <a:extLst>
              <a:ext uri="{FF2B5EF4-FFF2-40B4-BE49-F238E27FC236}">
                <a16:creationId xmlns:a16="http://schemas.microsoft.com/office/drawing/2014/main" id="{DF59A06F-2CD7-BDF1-1254-72C51A48142C}"/>
              </a:ext>
            </a:extLst>
          </p:cNvPr>
          <p:cNvSpPr>
            <a:spLocks noGrp="1"/>
          </p:cNvSpPr>
          <p:nvPr>
            <p:ph idx="1"/>
          </p:nvPr>
        </p:nvSpPr>
        <p:spPr/>
        <p:txBody>
          <a:bodyPr>
            <a:normAutofit/>
          </a:bodyPr>
          <a:lstStyle/>
          <a:p>
            <a:pPr>
              <a:buFont typeface="Wingdings" panose="05000000000000000000" pitchFamily="2" charset="2"/>
              <a:buChar char="§"/>
            </a:pPr>
            <a:r>
              <a:rPr lang="en-GB" sz="2400" dirty="0"/>
              <a:t>The wholesale sector has two intermediary tiers: </a:t>
            </a:r>
          </a:p>
          <a:p>
            <a:pPr marL="914400" lvl="1" indent="-457200">
              <a:buFont typeface="+mj-lt"/>
              <a:buAutoNum type="arabicPeriod"/>
            </a:pPr>
            <a:r>
              <a:rPr lang="en-GB" dirty="0"/>
              <a:t>First tier supply: Buy direct from farmers via (auction houses, traders or direct manufacturer owned distribution companies)</a:t>
            </a:r>
          </a:p>
          <a:p>
            <a:pPr marL="914400" lvl="1" indent="-457200">
              <a:buFont typeface="+mj-lt"/>
              <a:buAutoNum type="arabicPeriod"/>
            </a:pPr>
            <a:endParaRPr lang="en-GB" dirty="0"/>
          </a:p>
          <a:p>
            <a:pPr marL="914400" lvl="1" indent="-457200">
              <a:buFont typeface="+mj-lt"/>
              <a:buAutoNum type="arabicPeriod"/>
            </a:pPr>
            <a:r>
              <a:rPr lang="en-GB" dirty="0"/>
              <a:t>Second tier supply: Act as intermediaries, i.e. processing (e.g. canning factory), or the debulking role (buy in bulk and break down the order for smaller distribution to retailers and caterers)</a:t>
            </a:r>
          </a:p>
        </p:txBody>
      </p:sp>
      <p:sp>
        <p:nvSpPr>
          <p:cNvPr id="4" name="Footer Placeholder 3">
            <a:extLst>
              <a:ext uri="{FF2B5EF4-FFF2-40B4-BE49-F238E27FC236}">
                <a16:creationId xmlns:a16="http://schemas.microsoft.com/office/drawing/2014/main" id="{B234585C-BE03-4D88-DDF9-4F8C4CB603B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14236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DD815-3229-4DCD-75D8-49A312B6C8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23019-5CD7-7964-CCA3-A06E4102E7A8}"/>
              </a:ext>
            </a:extLst>
          </p:cNvPr>
          <p:cNvSpPr>
            <a:spLocks noGrp="1"/>
          </p:cNvSpPr>
          <p:nvPr>
            <p:ph type="title"/>
          </p:nvPr>
        </p:nvSpPr>
        <p:spPr/>
        <p:txBody>
          <a:bodyPr/>
          <a:lstStyle/>
          <a:p>
            <a:r>
              <a:rPr lang="en-GB" dirty="0"/>
              <a:t>Consumer interests and concerns</a:t>
            </a:r>
          </a:p>
        </p:txBody>
      </p:sp>
      <p:sp>
        <p:nvSpPr>
          <p:cNvPr id="3" name="Content Placeholder 2">
            <a:extLst>
              <a:ext uri="{FF2B5EF4-FFF2-40B4-BE49-F238E27FC236}">
                <a16:creationId xmlns:a16="http://schemas.microsoft.com/office/drawing/2014/main" id="{51B2CBED-1091-F843-1A73-7ED619A99AD1}"/>
              </a:ext>
            </a:extLst>
          </p:cNvPr>
          <p:cNvSpPr>
            <a:spLocks noGrp="1"/>
          </p:cNvSpPr>
          <p:nvPr>
            <p:ph idx="1"/>
          </p:nvPr>
        </p:nvSpPr>
        <p:spPr>
          <a:xfrm>
            <a:off x="838200" y="1825625"/>
            <a:ext cx="9482750" cy="4351338"/>
          </a:xfrm>
        </p:spPr>
        <p:txBody>
          <a:bodyPr>
            <a:normAutofit/>
          </a:bodyPr>
          <a:lstStyle/>
          <a:p>
            <a:pPr>
              <a:buFont typeface="Wingdings" panose="05000000000000000000" pitchFamily="2" charset="2"/>
              <a:buChar char="§"/>
            </a:pPr>
            <a:r>
              <a:rPr lang="en-GB" sz="2400" dirty="0"/>
              <a:t>Another key stakeholder and arguably the most important in the FSC is the consumer</a:t>
            </a:r>
          </a:p>
          <a:p>
            <a:pPr>
              <a:buFont typeface="Wingdings" panose="05000000000000000000" pitchFamily="2" charset="2"/>
              <a:buChar char="§"/>
            </a:pPr>
            <a:r>
              <a:rPr lang="en-GB" sz="2400" dirty="0"/>
              <a:t>Consumers express a range of concerns regarding the food supply chain, with prominent issues including:</a:t>
            </a:r>
          </a:p>
          <a:p>
            <a:pPr lvl="1">
              <a:buFont typeface="Wingdings" panose="05000000000000000000" pitchFamily="2" charset="2"/>
              <a:buChar char="§"/>
            </a:pPr>
            <a:r>
              <a:rPr lang="en-GB" dirty="0"/>
              <a:t>Food prices.</a:t>
            </a:r>
          </a:p>
          <a:p>
            <a:pPr lvl="1">
              <a:buFont typeface="Wingdings" panose="05000000000000000000" pitchFamily="2" charset="2"/>
              <a:buChar char="§"/>
            </a:pPr>
            <a:r>
              <a:rPr lang="en-GB" dirty="0"/>
              <a:t>Sustainability</a:t>
            </a:r>
          </a:p>
          <a:p>
            <a:pPr lvl="1">
              <a:buFont typeface="Wingdings" panose="05000000000000000000" pitchFamily="2" charset="2"/>
              <a:buChar char="§"/>
            </a:pPr>
            <a:r>
              <a:rPr lang="en-GB" dirty="0"/>
              <a:t>Food safety</a:t>
            </a:r>
          </a:p>
          <a:p>
            <a:pPr>
              <a:buFont typeface="Wingdings" panose="05000000000000000000" pitchFamily="2" charset="2"/>
              <a:buChar char="§"/>
            </a:pPr>
            <a:r>
              <a:rPr lang="en-GB" sz="2400" dirty="0"/>
              <a:t>Specifically, worries about </a:t>
            </a:r>
          </a:p>
          <a:p>
            <a:pPr lvl="1">
              <a:buFont typeface="Wingdings" panose="05000000000000000000" pitchFamily="2" charset="2"/>
              <a:buChar char="§"/>
            </a:pPr>
            <a:r>
              <a:rPr lang="en-GB" dirty="0"/>
              <a:t>Food waste</a:t>
            </a:r>
          </a:p>
          <a:p>
            <a:pPr lvl="1">
              <a:buFont typeface="Wingdings" panose="05000000000000000000" pitchFamily="2" charset="2"/>
              <a:buChar char="§"/>
            </a:pPr>
            <a:r>
              <a:rPr lang="en-GB" dirty="0"/>
              <a:t>Sugar in food</a:t>
            </a:r>
          </a:p>
          <a:p>
            <a:pPr lvl="1">
              <a:buFont typeface="Wingdings" panose="05000000000000000000" pitchFamily="2" charset="2"/>
              <a:buChar char="§"/>
            </a:pPr>
            <a:r>
              <a:rPr lang="en-GB" dirty="0"/>
              <a:t>Animal welfare</a:t>
            </a:r>
          </a:p>
        </p:txBody>
      </p:sp>
      <p:sp>
        <p:nvSpPr>
          <p:cNvPr id="4" name="Footer Placeholder 3">
            <a:extLst>
              <a:ext uri="{FF2B5EF4-FFF2-40B4-BE49-F238E27FC236}">
                <a16:creationId xmlns:a16="http://schemas.microsoft.com/office/drawing/2014/main" id="{A43BB156-0A78-AC84-EABA-03CFC750C55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64087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289E1-06EA-9FED-8BC2-B9EC2EB423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21C1B3-6414-6CF8-D39F-6D2B5791DF56}"/>
              </a:ext>
            </a:extLst>
          </p:cNvPr>
          <p:cNvSpPr>
            <a:spLocks noGrp="1"/>
          </p:cNvSpPr>
          <p:nvPr>
            <p:ph type="title"/>
          </p:nvPr>
        </p:nvSpPr>
        <p:spPr/>
        <p:txBody>
          <a:bodyPr/>
          <a:lstStyle/>
          <a:p>
            <a:r>
              <a:rPr lang="en-GB" dirty="0"/>
              <a:t>Predicting demand and managing waste</a:t>
            </a:r>
          </a:p>
        </p:txBody>
      </p:sp>
      <p:sp>
        <p:nvSpPr>
          <p:cNvPr id="3" name="Content Placeholder 2">
            <a:extLst>
              <a:ext uri="{FF2B5EF4-FFF2-40B4-BE49-F238E27FC236}">
                <a16:creationId xmlns:a16="http://schemas.microsoft.com/office/drawing/2014/main" id="{DAFCF652-F2A9-7D6F-4425-98B548A7FD25}"/>
              </a:ext>
            </a:extLst>
          </p:cNvPr>
          <p:cNvSpPr>
            <a:spLocks noGrp="1"/>
          </p:cNvSpPr>
          <p:nvPr>
            <p:ph idx="1"/>
          </p:nvPr>
        </p:nvSpPr>
        <p:spPr>
          <a:xfrm>
            <a:off x="838200" y="1825625"/>
            <a:ext cx="9627606" cy="4351338"/>
          </a:xfrm>
        </p:spPr>
        <p:txBody>
          <a:bodyPr>
            <a:normAutofit/>
          </a:bodyPr>
          <a:lstStyle/>
          <a:p>
            <a:pPr>
              <a:buFont typeface="Wingdings" panose="05000000000000000000" pitchFamily="2" charset="2"/>
              <a:buChar char="§"/>
            </a:pPr>
            <a:r>
              <a:rPr lang="en-GB" sz="2400" dirty="0"/>
              <a:t>The commercial food service sector is one of the most problematic in terms of predicting demand</a:t>
            </a:r>
          </a:p>
          <a:p>
            <a:pPr>
              <a:buFont typeface="Wingdings" panose="05000000000000000000" pitchFamily="2" charset="2"/>
              <a:buChar char="§"/>
            </a:pPr>
            <a:r>
              <a:rPr lang="en-GB" sz="2400" dirty="0"/>
              <a:t>In the UK 920,000 tonnes of food are wasted at hospitality and food service outlets each year – 75% of which is avoidable</a:t>
            </a:r>
          </a:p>
          <a:p>
            <a:pPr>
              <a:buFont typeface="Wingdings" panose="05000000000000000000" pitchFamily="2" charset="2"/>
              <a:buChar char="§"/>
            </a:pPr>
            <a:r>
              <a:rPr lang="en-GB" sz="2400" dirty="0"/>
              <a:t>Estimates that food waste costs the hospitality industry £3.2 billion every year, an average of £10,000 per outlet, per year</a:t>
            </a:r>
          </a:p>
          <a:p>
            <a:pPr>
              <a:buFont typeface="Wingdings" panose="05000000000000000000" pitchFamily="2" charset="2"/>
              <a:buChar char="§"/>
            </a:pPr>
            <a:r>
              <a:rPr lang="en-GB" sz="2400" dirty="0"/>
              <a:t>Hospitality leaders have realised that `binned food` is not just about reduced profits but also morally wrong</a:t>
            </a:r>
          </a:p>
        </p:txBody>
      </p:sp>
      <p:sp>
        <p:nvSpPr>
          <p:cNvPr id="4" name="Footer Placeholder 3">
            <a:extLst>
              <a:ext uri="{FF2B5EF4-FFF2-40B4-BE49-F238E27FC236}">
                <a16:creationId xmlns:a16="http://schemas.microsoft.com/office/drawing/2014/main" id="{779AA719-9EA3-1DD4-F7E2-04758A6C176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90797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1D0FA-A30B-3A16-370E-0C88B2D5B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9390A5-6BEB-7FF5-828A-A7BB0FE49429}"/>
              </a:ext>
            </a:extLst>
          </p:cNvPr>
          <p:cNvSpPr>
            <a:spLocks noGrp="1"/>
          </p:cNvSpPr>
          <p:nvPr>
            <p:ph type="title"/>
          </p:nvPr>
        </p:nvSpPr>
        <p:spPr/>
        <p:txBody>
          <a:bodyPr/>
          <a:lstStyle/>
          <a:p>
            <a:r>
              <a:rPr lang="en-GB" dirty="0"/>
              <a:t>Three types of food waste</a:t>
            </a:r>
          </a:p>
        </p:txBody>
      </p:sp>
      <p:sp>
        <p:nvSpPr>
          <p:cNvPr id="3" name="Content Placeholder 2">
            <a:extLst>
              <a:ext uri="{FF2B5EF4-FFF2-40B4-BE49-F238E27FC236}">
                <a16:creationId xmlns:a16="http://schemas.microsoft.com/office/drawing/2014/main" id="{CCC6F4E9-F5E6-E633-2948-6D965E4FFF5B}"/>
              </a:ext>
            </a:extLst>
          </p:cNvPr>
          <p:cNvSpPr>
            <a:spLocks noGrp="1"/>
          </p:cNvSpPr>
          <p:nvPr>
            <p:ph idx="1"/>
          </p:nvPr>
        </p:nvSpPr>
        <p:spPr>
          <a:xfrm>
            <a:off x="838200" y="1825625"/>
            <a:ext cx="9537071" cy="4351338"/>
          </a:xfrm>
        </p:spPr>
        <p:txBody>
          <a:bodyPr>
            <a:normAutofit/>
          </a:bodyPr>
          <a:lstStyle/>
          <a:p>
            <a:pPr marL="514350" indent="-514350">
              <a:buFont typeface="+mj-lt"/>
              <a:buAutoNum type="arabicPeriod"/>
            </a:pPr>
            <a:r>
              <a:rPr lang="en-GB" sz="2400" b="1" dirty="0"/>
              <a:t>Avoidable waste- </a:t>
            </a:r>
            <a:r>
              <a:rPr lang="en-GB" sz="2400" dirty="0"/>
              <a:t>which is food that was edible at some point in time but has become inedible by the time it reaches disposal.</a:t>
            </a:r>
          </a:p>
          <a:p>
            <a:pPr marL="514350" indent="-514350">
              <a:buFont typeface="+mj-lt"/>
              <a:buAutoNum type="arabicPeriod"/>
            </a:pPr>
            <a:r>
              <a:rPr lang="en-GB" sz="2400" b="1" dirty="0"/>
              <a:t>Unavoidable waste-</a:t>
            </a:r>
            <a:r>
              <a:rPr lang="en-GB" sz="2400" dirty="0"/>
              <a:t> which refers to certain items, like eggshells, that are not edible.</a:t>
            </a:r>
          </a:p>
          <a:p>
            <a:pPr marL="514350" indent="-514350">
              <a:buFont typeface="+mj-lt"/>
              <a:buAutoNum type="arabicPeriod"/>
            </a:pPr>
            <a:r>
              <a:rPr lang="en-GB" sz="2400" b="1" dirty="0"/>
              <a:t>Potentially avoidable food waste-</a:t>
            </a:r>
            <a:r>
              <a:rPr lang="en-GB" sz="2400" dirty="0"/>
              <a:t> which applies to particular wastes that are consumed at times, but not always, such as potato skins.</a:t>
            </a:r>
          </a:p>
        </p:txBody>
      </p:sp>
      <p:sp>
        <p:nvSpPr>
          <p:cNvPr id="4" name="Footer Placeholder 3">
            <a:extLst>
              <a:ext uri="{FF2B5EF4-FFF2-40B4-BE49-F238E27FC236}">
                <a16:creationId xmlns:a16="http://schemas.microsoft.com/office/drawing/2014/main" id="{B51E44C0-11B4-5A70-0FE6-839C0D9796C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641084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22D82-77B7-2D96-E28F-D1D6327AD4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25869-9FB1-1646-3AB9-74C6A57EEFDA}"/>
              </a:ext>
            </a:extLst>
          </p:cNvPr>
          <p:cNvSpPr>
            <a:spLocks noGrp="1"/>
          </p:cNvSpPr>
          <p:nvPr>
            <p:ph type="title"/>
          </p:nvPr>
        </p:nvSpPr>
        <p:spPr/>
        <p:txBody>
          <a:bodyPr/>
          <a:lstStyle/>
          <a:p>
            <a:r>
              <a:rPr lang="en-GB" dirty="0"/>
              <a:t>Food waste in a restaurant </a:t>
            </a:r>
          </a:p>
        </p:txBody>
      </p:sp>
      <p:sp>
        <p:nvSpPr>
          <p:cNvPr id="3" name="Content Placeholder 2">
            <a:extLst>
              <a:ext uri="{FF2B5EF4-FFF2-40B4-BE49-F238E27FC236}">
                <a16:creationId xmlns:a16="http://schemas.microsoft.com/office/drawing/2014/main" id="{A3E25797-C043-386A-8EE9-5C8858D8C892}"/>
              </a:ext>
            </a:extLst>
          </p:cNvPr>
          <p:cNvSpPr>
            <a:spLocks noGrp="1"/>
          </p:cNvSpPr>
          <p:nvPr>
            <p:ph idx="1"/>
          </p:nvPr>
        </p:nvSpPr>
        <p:spPr>
          <a:xfrm>
            <a:off x="838200" y="1825625"/>
            <a:ext cx="9482750" cy="4351338"/>
          </a:xfrm>
        </p:spPr>
        <p:txBody>
          <a:bodyPr>
            <a:normAutofit/>
          </a:bodyPr>
          <a:lstStyle/>
          <a:p>
            <a:pPr marL="514350" indent="-514350">
              <a:buFont typeface="+mj-lt"/>
              <a:buAutoNum type="arabicPeriod"/>
            </a:pPr>
            <a:r>
              <a:rPr lang="en-GB" sz="2400" dirty="0"/>
              <a:t>Perishability of the food itself, particularly high-risk foods e.g. cooked meats.</a:t>
            </a:r>
          </a:p>
          <a:p>
            <a:pPr marL="514350" indent="-514350">
              <a:buFont typeface="+mj-lt"/>
              <a:buAutoNum type="arabicPeriod"/>
            </a:pPr>
            <a:r>
              <a:rPr lang="en-GB" sz="2400" dirty="0"/>
              <a:t>Difficulties in predicting total demand and demand for specific menu items</a:t>
            </a:r>
          </a:p>
          <a:p>
            <a:pPr marL="0" indent="0">
              <a:buNone/>
            </a:pPr>
            <a:endParaRPr lang="en-GB" sz="2400" dirty="0"/>
          </a:p>
          <a:p>
            <a:pPr>
              <a:buFont typeface="Wingdings" panose="05000000000000000000" pitchFamily="2" charset="2"/>
              <a:buChar char="§"/>
            </a:pPr>
            <a:r>
              <a:rPr lang="en-GB" sz="2400" dirty="0"/>
              <a:t>In the commercial sectors, predicting demand is particularly challenging</a:t>
            </a:r>
          </a:p>
          <a:p>
            <a:pPr>
              <a:buFont typeface="Wingdings" panose="05000000000000000000" pitchFamily="2" charset="2"/>
              <a:buChar char="§"/>
            </a:pPr>
            <a:r>
              <a:rPr lang="en-GB" sz="2400" dirty="0"/>
              <a:t>In social food service sectors, such as schools and care homes, demand can be more predictable</a:t>
            </a:r>
          </a:p>
        </p:txBody>
      </p:sp>
      <p:sp>
        <p:nvSpPr>
          <p:cNvPr id="4" name="Footer Placeholder 3">
            <a:extLst>
              <a:ext uri="{FF2B5EF4-FFF2-40B4-BE49-F238E27FC236}">
                <a16:creationId xmlns:a16="http://schemas.microsoft.com/office/drawing/2014/main" id="{B60AF420-3C9F-EE77-DA4E-86A7BFDDA7B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496869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83AC-173E-A757-CE21-278DCBE7EA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8119C6-2F63-F099-4EF7-FDC6EE24145A}"/>
              </a:ext>
            </a:extLst>
          </p:cNvPr>
          <p:cNvSpPr>
            <a:spLocks noGrp="1"/>
          </p:cNvSpPr>
          <p:nvPr>
            <p:ph type="title"/>
          </p:nvPr>
        </p:nvSpPr>
        <p:spPr/>
        <p:txBody>
          <a:bodyPr/>
          <a:lstStyle/>
          <a:p>
            <a:r>
              <a:rPr lang="en-GB" dirty="0"/>
              <a:t>Managing food waste</a:t>
            </a:r>
          </a:p>
        </p:txBody>
      </p:sp>
      <p:sp>
        <p:nvSpPr>
          <p:cNvPr id="3" name="Content Placeholder 2">
            <a:extLst>
              <a:ext uri="{FF2B5EF4-FFF2-40B4-BE49-F238E27FC236}">
                <a16:creationId xmlns:a16="http://schemas.microsoft.com/office/drawing/2014/main" id="{0941D17F-7FC5-389A-0F0F-4CF4C2303FF2}"/>
              </a:ext>
            </a:extLst>
          </p:cNvPr>
          <p:cNvSpPr>
            <a:spLocks noGrp="1"/>
          </p:cNvSpPr>
          <p:nvPr>
            <p:ph idx="1"/>
          </p:nvPr>
        </p:nvSpPr>
        <p:spPr>
          <a:xfrm>
            <a:off x="838200" y="1825625"/>
            <a:ext cx="9549384" cy="4351338"/>
          </a:xfrm>
        </p:spPr>
        <p:txBody>
          <a:bodyPr>
            <a:normAutofit/>
          </a:bodyPr>
          <a:lstStyle/>
          <a:p>
            <a:pPr>
              <a:buFont typeface="Wingdings" panose="05000000000000000000" pitchFamily="2" charset="2"/>
              <a:buChar char="§"/>
            </a:pPr>
            <a:r>
              <a:rPr lang="en-GB" sz="2400" dirty="0"/>
              <a:t>Waste is cumulative in a restaurant setting and food can be wasted due to poor practices of:</a:t>
            </a:r>
          </a:p>
          <a:p>
            <a:pPr lvl="1">
              <a:buFont typeface="Wingdings" panose="05000000000000000000" pitchFamily="2" charset="2"/>
              <a:buChar char="§"/>
            </a:pPr>
            <a:r>
              <a:rPr lang="en-GB" dirty="0"/>
              <a:t>Over-ordering</a:t>
            </a:r>
          </a:p>
          <a:p>
            <a:pPr lvl="1">
              <a:buFont typeface="Wingdings" panose="05000000000000000000" pitchFamily="2" charset="2"/>
              <a:buChar char="§"/>
            </a:pPr>
            <a:r>
              <a:rPr lang="en-GB" dirty="0"/>
              <a:t>Improper storage</a:t>
            </a:r>
          </a:p>
          <a:p>
            <a:pPr lvl="1">
              <a:buFont typeface="Wingdings" panose="05000000000000000000" pitchFamily="2" charset="2"/>
              <a:buChar char="§"/>
            </a:pPr>
            <a:r>
              <a:rPr lang="en-GB" dirty="0"/>
              <a:t>Overproduction</a:t>
            </a:r>
          </a:p>
          <a:p>
            <a:pPr lvl="1">
              <a:buFont typeface="Wingdings" panose="05000000000000000000" pitchFamily="2" charset="2"/>
              <a:buChar char="§"/>
            </a:pPr>
            <a:r>
              <a:rPr lang="en-GB" dirty="0"/>
              <a:t>Over-portioning causing additional plate waste</a:t>
            </a:r>
          </a:p>
          <a:p>
            <a:pPr lvl="1">
              <a:buFont typeface="Wingdings" panose="05000000000000000000" pitchFamily="2" charset="2"/>
              <a:buChar char="§"/>
            </a:pPr>
            <a:r>
              <a:rPr lang="en-GB" dirty="0"/>
              <a:t>Not using food scraps and cuttings and</a:t>
            </a:r>
          </a:p>
          <a:p>
            <a:pPr lvl="1">
              <a:buFont typeface="Wingdings" panose="05000000000000000000" pitchFamily="2" charset="2"/>
              <a:buChar char="§"/>
            </a:pPr>
            <a:r>
              <a:rPr lang="en-GB" dirty="0"/>
              <a:t>Human error, e.g. burnt food, not following a recipe</a:t>
            </a:r>
          </a:p>
          <a:p>
            <a:pPr>
              <a:buFont typeface="Wingdings" panose="05000000000000000000" pitchFamily="2" charset="2"/>
              <a:buChar char="§"/>
            </a:pPr>
            <a:r>
              <a:rPr lang="en-GB" sz="2400" dirty="0"/>
              <a:t>Poor discipline in kitchen work practices can result in vast amounts of waste, both in terms of food and lost profit</a:t>
            </a:r>
          </a:p>
        </p:txBody>
      </p:sp>
      <p:sp>
        <p:nvSpPr>
          <p:cNvPr id="4" name="Footer Placeholder 3">
            <a:extLst>
              <a:ext uri="{FF2B5EF4-FFF2-40B4-BE49-F238E27FC236}">
                <a16:creationId xmlns:a16="http://schemas.microsoft.com/office/drawing/2014/main" id="{584A28B6-CEC5-6916-7125-4E01BD1C31A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4028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12</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666184" y="1593410"/>
            <a:ext cx="9645713" cy="4719355"/>
          </a:xfrm>
        </p:spPr>
        <p:txBody>
          <a:bodyPr>
            <a:normAutofit/>
          </a:bodyPr>
          <a:lstStyle/>
          <a:p>
            <a:pPr marL="0" indent="0">
              <a:buNone/>
            </a:pPr>
            <a:r>
              <a:rPr lang="en-GB" sz="2400" dirty="0"/>
              <a:t>Investigating Corporate Social Responsibility (CSR) and the impact on the culinary and food service industry.</a:t>
            </a:r>
          </a:p>
          <a:p>
            <a:pPr marL="0" indent="0">
              <a:buNone/>
            </a:pPr>
            <a:r>
              <a:rPr lang="en-GB" sz="2400" dirty="0"/>
              <a:t>This chapter covers:</a:t>
            </a:r>
          </a:p>
          <a:p>
            <a:pPr>
              <a:buFont typeface="Wingdings" panose="05000000000000000000" pitchFamily="2" charset="2"/>
              <a:buChar char="§"/>
            </a:pPr>
            <a:r>
              <a:rPr lang="en-GB" sz="2400" dirty="0"/>
              <a:t>CSR and the key developments influencing food service organisations</a:t>
            </a:r>
          </a:p>
          <a:p>
            <a:pPr>
              <a:buFont typeface="Wingdings" panose="05000000000000000000" pitchFamily="2" charset="2"/>
              <a:buChar char="§"/>
            </a:pPr>
            <a:r>
              <a:rPr lang="en-GB" sz="2400" dirty="0"/>
              <a:t>The global food supply chain challenges and dilemmas, and the impact these have on business strategy</a:t>
            </a:r>
          </a:p>
          <a:p>
            <a:pPr>
              <a:buFont typeface="Wingdings" panose="05000000000000000000" pitchFamily="2" charset="2"/>
              <a:buChar char="§"/>
            </a:pPr>
            <a:r>
              <a:rPr lang="en-GB" sz="2400" dirty="0"/>
              <a:t>How hospitality food service organisations use third party organisations to seek accreditations to support sustainable food supply chains</a:t>
            </a:r>
          </a:p>
        </p:txBody>
      </p:sp>
      <p:sp>
        <p:nvSpPr>
          <p:cNvPr id="4" name="Footer Placeholder 3">
            <a:extLst>
              <a:ext uri="{FF2B5EF4-FFF2-40B4-BE49-F238E27FC236}">
                <a16:creationId xmlns:a16="http://schemas.microsoft.com/office/drawing/2014/main" id="{C9B83C23-4529-C151-6C03-5878830D53F7}"/>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E90FD-01C1-8A24-664F-6AF9926FB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2DFDC-A277-AC16-D67F-EF7B8D3B5681}"/>
              </a:ext>
            </a:extLst>
          </p:cNvPr>
          <p:cNvSpPr>
            <a:spLocks noGrp="1"/>
          </p:cNvSpPr>
          <p:nvPr>
            <p:ph type="title"/>
          </p:nvPr>
        </p:nvSpPr>
        <p:spPr/>
        <p:txBody>
          <a:bodyPr/>
          <a:lstStyle/>
          <a:p>
            <a:r>
              <a:rPr lang="en-GB" dirty="0"/>
              <a:t>What can the hospitality operator do to minimise waste?</a:t>
            </a:r>
          </a:p>
        </p:txBody>
      </p:sp>
      <p:sp>
        <p:nvSpPr>
          <p:cNvPr id="3" name="Content Placeholder 2">
            <a:extLst>
              <a:ext uri="{FF2B5EF4-FFF2-40B4-BE49-F238E27FC236}">
                <a16:creationId xmlns:a16="http://schemas.microsoft.com/office/drawing/2014/main" id="{F87D911C-617A-3BD0-F74D-571EF697F0EA}"/>
              </a:ext>
            </a:extLst>
          </p:cNvPr>
          <p:cNvSpPr>
            <a:spLocks noGrp="1"/>
          </p:cNvSpPr>
          <p:nvPr>
            <p:ph idx="1"/>
          </p:nvPr>
        </p:nvSpPr>
        <p:spPr>
          <a:xfrm>
            <a:off x="838200" y="1825625"/>
            <a:ext cx="9582339" cy="4351338"/>
          </a:xfrm>
        </p:spPr>
        <p:txBody>
          <a:bodyPr>
            <a:noAutofit/>
          </a:bodyPr>
          <a:lstStyle/>
          <a:p>
            <a:pPr>
              <a:spcBef>
                <a:spcPts val="600"/>
              </a:spcBef>
              <a:buFont typeface="Wingdings" panose="05000000000000000000" pitchFamily="2" charset="2"/>
              <a:buChar char="§"/>
            </a:pPr>
            <a:r>
              <a:rPr lang="en-GB" sz="2400" dirty="0"/>
              <a:t>Improved inventory management</a:t>
            </a:r>
          </a:p>
          <a:p>
            <a:pPr>
              <a:spcBef>
                <a:spcPts val="600"/>
              </a:spcBef>
              <a:buFont typeface="Wingdings" panose="05000000000000000000" pitchFamily="2" charset="2"/>
              <a:buChar char="§"/>
            </a:pPr>
            <a:r>
              <a:rPr lang="en-GB" sz="2400" dirty="0"/>
              <a:t>Good food storage practices</a:t>
            </a:r>
          </a:p>
          <a:p>
            <a:pPr>
              <a:spcBef>
                <a:spcPts val="600"/>
              </a:spcBef>
              <a:buFont typeface="Wingdings" panose="05000000000000000000" pitchFamily="2" charset="2"/>
              <a:buChar char="§"/>
            </a:pPr>
            <a:r>
              <a:rPr lang="en-GB" sz="2400" dirty="0"/>
              <a:t>Adaptable portion sizes</a:t>
            </a:r>
          </a:p>
          <a:p>
            <a:pPr>
              <a:spcBef>
                <a:spcPts val="600"/>
              </a:spcBef>
              <a:buFont typeface="Wingdings" panose="05000000000000000000" pitchFamily="2" charset="2"/>
              <a:buChar char="§"/>
            </a:pPr>
            <a:r>
              <a:rPr lang="en-GB" sz="2400" dirty="0"/>
              <a:t>Staff training</a:t>
            </a:r>
          </a:p>
          <a:p>
            <a:pPr>
              <a:buFont typeface="Wingdings" panose="05000000000000000000" pitchFamily="2" charset="2"/>
              <a:buChar char="§"/>
            </a:pPr>
            <a:r>
              <a:rPr lang="en-GB" sz="2400" dirty="0"/>
              <a:t>Investing in waste minimising management initiatives such as:</a:t>
            </a:r>
          </a:p>
          <a:p>
            <a:pPr lvl="1">
              <a:buFont typeface="Wingdings" panose="05000000000000000000" pitchFamily="2" charset="2"/>
              <a:buChar char="§"/>
            </a:pPr>
            <a:r>
              <a:rPr lang="en-GB" dirty="0"/>
              <a:t>Technology such as grinders and incinerators.</a:t>
            </a:r>
          </a:p>
          <a:p>
            <a:pPr lvl="1">
              <a:buFont typeface="Wingdings" panose="05000000000000000000" pitchFamily="2" charset="2"/>
              <a:buChar char="§"/>
            </a:pPr>
            <a:r>
              <a:rPr lang="en-GB" dirty="0"/>
              <a:t>Reducing paper usage.</a:t>
            </a:r>
          </a:p>
          <a:p>
            <a:pPr lvl="1">
              <a:buFont typeface="Wingdings" panose="05000000000000000000" pitchFamily="2" charset="2"/>
              <a:buChar char="§"/>
            </a:pPr>
            <a:r>
              <a:rPr lang="en-GB" dirty="0"/>
              <a:t>Compost as much of the waste as possible.</a:t>
            </a:r>
          </a:p>
          <a:p>
            <a:pPr lvl="1">
              <a:buFont typeface="Wingdings" panose="05000000000000000000" pitchFamily="2" charset="2"/>
              <a:buChar char="§"/>
            </a:pPr>
            <a:r>
              <a:rPr lang="en-GB" dirty="0"/>
              <a:t>Recycling glass, paper, cardboard, aluminium and plastic can reduce the unit waste by 35%.</a:t>
            </a:r>
          </a:p>
          <a:p>
            <a:pPr lvl="1">
              <a:buFont typeface="Wingdings" panose="05000000000000000000" pitchFamily="2" charset="2"/>
              <a:buChar char="§"/>
            </a:pPr>
            <a:r>
              <a:rPr lang="en-GB" dirty="0"/>
              <a:t>Educating staff, suppliers and customers so they minimise waste.</a:t>
            </a:r>
          </a:p>
        </p:txBody>
      </p:sp>
      <p:sp>
        <p:nvSpPr>
          <p:cNvPr id="4" name="Footer Placeholder 3">
            <a:extLst>
              <a:ext uri="{FF2B5EF4-FFF2-40B4-BE49-F238E27FC236}">
                <a16:creationId xmlns:a16="http://schemas.microsoft.com/office/drawing/2014/main" id="{81AE255A-DCB7-44E4-BB79-91B7D6D4866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654585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F633F-AC09-AC4A-F7A3-D3FB4B529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B58FD-5B9A-8BC8-B4BF-6E32410DEEFC}"/>
              </a:ext>
            </a:extLst>
          </p:cNvPr>
          <p:cNvSpPr>
            <a:spLocks noGrp="1"/>
          </p:cNvSpPr>
          <p:nvPr>
            <p:ph type="title"/>
          </p:nvPr>
        </p:nvSpPr>
        <p:spPr/>
        <p:txBody>
          <a:bodyPr/>
          <a:lstStyle/>
          <a:p>
            <a:r>
              <a:rPr lang="en-GB" dirty="0"/>
              <a:t>Using AI and stock management systems</a:t>
            </a:r>
          </a:p>
        </p:txBody>
      </p:sp>
      <p:sp>
        <p:nvSpPr>
          <p:cNvPr id="3" name="Content Placeholder 2">
            <a:extLst>
              <a:ext uri="{FF2B5EF4-FFF2-40B4-BE49-F238E27FC236}">
                <a16:creationId xmlns:a16="http://schemas.microsoft.com/office/drawing/2014/main" id="{BC5E347A-B9FA-C572-DADC-06B8D2FCCC5F}"/>
              </a:ext>
            </a:extLst>
          </p:cNvPr>
          <p:cNvSpPr>
            <a:spLocks noGrp="1"/>
          </p:cNvSpPr>
          <p:nvPr>
            <p:ph idx="1"/>
          </p:nvPr>
        </p:nvSpPr>
        <p:spPr>
          <a:xfrm>
            <a:off x="838200" y="1825625"/>
            <a:ext cx="9636659" cy="4351338"/>
          </a:xfrm>
        </p:spPr>
        <p:txBody>
          <a:bodyPr>
            <a:normAutofit/>
          </a:bodyPr>
          <a:lstStyle/>
          <a:p>
            <a:pPr>
              <a:buFont typeface="Wingdings" panose="05000000000000000000" pitchFamily="2" charset="2"/>
              <a:buChar char="§"/>
            </a:pPr>
            <a:r>
              <a:rPr lang="en-GB" sz="2400" dirty="0"/>
              <a:t>AI can play and important role in supporting a stock management software system, providing businesses with comprehensive control over their inventory, optimizing operations and minimizing associated costs</a:t>
            </a:r>
          </a:p>
        </p:txBody>
      </p:sp>
      <p:sp>
        <p:nvSpPr>
          <p:cNvPr id="4" name="Footer Placeholder 3">
            <a:extLst>
              <a:ext uri="{FF2B5EF4-FFF2-40B4-BE49-F238E27FC236}">
                <a16:creationId xmlns:a16="http://schemas.microsoft.com/office/drawing/2014/main" id="{37D45D5E-061B-057A-6207-C900FDADC54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47210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09801-7CF9-163F-8D8D-B96127CF4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E846C-CD7E-015B-9F80-DF07005834BC}"/>
              </a:ext>
            </a:extLst>
          </p:cNvPr>
          <p:cNvSpPr>
            <a:spLocks noGrp="1"/>
          </p:cNvSpPr>
          <p:nvPr>
            <p:ph type="title"/>
          </p:nvPr>
        </p:nvSpPr>
        <p:spPr/>
        <p:txBody>
          <a:bodyPr/>
          <a:lstStyle/>
          <a:p>
            <a:r>
              <a:rPr lang="en-GB" dirty="0"/>
              <a:t>Best practice: The ‘field to fork’ ethos</a:t>
            </a:r>
          </a:p>
        </p:txBody>
      </p:sp>
      <p:sp>
        <p:nvSpPr>
          <p:cNvPr id="3" name="Content Placeholder 2">
            <a:extLst>
              <a:ext uri="{FF2B5EF4-FFF2-40B4-BE49-F238E27FC236}">
                <a16:creationId xmlns:a16="http://schemas.microsoft.com/office/drawing/2014/main" id="{F61B20A7-2B63-2814-4130-06AFA7991E6F}"/>
              </a:ext>
            </a:extLst>
          </p:cNvPr>
          <p:cNvSpPr>
            <a:spLocks noGrp="1"/>
          </p:cNvSpPr>
          <p:nvPr>
            <p:ph idx="1"/>
          </p:nvPr>
        </p:nvSpPr>
        <p:spPr>
          <a:xfrm>
            <a:off x="838200" y="1825625"/>
            <a:ext cx="9618552" cy="4351338"/>
          </a:xfrm>
        </p:spPr>
        <p:txBody>
          <a:bodyPr>
            <a:normAutofit/>
          </a:bodyPr>
          <a:lstStyle/>
          <a:p>
            <a:pPr>
              <a:buFont typeface="Wingdings" panose="05000000000000000000" pitchFamily="2" charset="2"/>
              <a:buChar char="§"/>
            </a:pPr>
            <a:r>
              <a:rPr lang="en-GB" sz="2400" dirty="0"/>
              <a:t>In high multi-national food service (e.g. Compass Group, JD Wetherspoon, Nando’s) and multiple retail food supply chains, there is a prerequisite and expectation for high standards in ‘traceability’</a:t>
            </a:r>
          </a:p>
          <a:p>
            <a:pPr>
              <a:buFont typeface="Wingdings" panose="05000000000000000000" pitchFamily="2" charset="2"/>
              <a:buChar char="§"/>
            </a:pPr>
            <a:r>
              <a:rPr lang="en-GB" sz="2400" dirty="0"/>
              <a:t>Major players have adopted a `field to fork` approach</a:t>
            </a:r>
          </a:p>
          <a:p>
            <a:pPr>
              <a:buFont typeface="Wingdings" panose="05000000000000000000" pitchFamily="2" charset="2"/>
              <a:buChar char="§"/>
            </a:pPr>
            <a:r>
              <a:rPr lang="en-GB" sz="2400" dirty="0"/>
              <a:t>Restaurants prioritise:</a:t>
            </a:r>
          </a:p>
          <a:p>
            <a:pPr lvl="1">
              <a:buFont typeface="Wingdings" panose="05000000000000000000" pitchFamily="2" charset="2"/>
              <a:buChar char="§"/>
            </a:pPr>
            <a:r>
              <a:rPr lang="en-GB" dirty="0"/>
              <a:t>Sourcing ingredients directly from local farms</a:t>
            </a:r>
          </a:p>
          <a:p>
            <a:pPr lvl="1">
              <a:buFont typeface="Wingdings" panose="05000000000000000000" pitchFamily="2" charset="2"/>
              <a:buChar char="§"/>
            </a:pPr>
            <a:r>
              <a:rPr lang="en-GB" dirty="0"/>
              <a:t>Emphasizing freshness, sustainability, and a connection to the land</a:t>
            </a:r>
          </a:p>
          <a:p>
            <a:pPr lvl="1">
              <a:buFont typeface="Wingdings" panose="05000000000000000000" pitchFamily="2" charset="2"/>
              <a:buChar char="§"/>
            </a:pPr>
            <a:r>
              <a:rPr lang="en-GB" dirty="0"/>
              <a:t>Minimising food miles, reduces waste, and supports local farmers</a:t>
            </a:r>
          </a:p>
          <a:p>
            <a:pPr>
              <a:buFont typeface="Wingdings" panose="05000000000000000000" pitchFamily="2" charset="2"/>
              <a:buChar char="§"/>
            </a:pPr>
            <a:r>
              <a:rPr lang="en-GB" sz="2400" dirty="0"/>
              <a:t>Restaurants can enhance their reputation by highlighting local sourcing practices and the use of seasonal menus to reflect what is fresh and available</a:t>
            </a:r>
          </a:p>
          <a:p>
            <a:endParaRPr lang="en-GB" dirty="0"/>
          </a:p>
        </p:txBody>
      </p:sp>
      <p:sp>
        <p:nvSpPr>
          <p:cNvPr id="4" name="Footer Placeholder 3">
            <a:extLst>
              <a:ext uri="{FF2B5EF4-FFF2-40B4-BE49-F238E27FC236}">
                <a16:creationId xmlns:a16="http://schemas.microsoft.com/office/drawing/2014/main" id="{0D192071-F097-0A51-6526-D5D1453B061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178902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29B13-233D-23A6-A13E-99DC8FD9E3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6321B4-2C8C-D601-A01D-7DF632663F47}"/>
              </a:ext>
            </a:extLst>
          </p:cNvPr>
          <p:cNvSpPr>
            <a:spLocks noGrp="1"/>
          </p:cNvSpPr>
          <p:nvPr>
            <p:ph type="title"/>
          </p:nvPr>
        </p:nvSpPr>
        <p:spPr/>
        <p:txBody>
          <a:bodyPr/>
          <a:lstStyle/>
          <a:p>
            <a:r>
              <a:rPr lang="en-GB" dirty="0"/>
              <a:t>Sustainability Restaurant Association</a:t>
            </a:r>
          </a:p>
        </p:txBody>
      </p:sp>
      <p:sp>
        <p:nvSpPr>
          <p:cNvPr id="3" name="Content Placeholder 2">
            <a:extLst>
              <a:ext uri="{FF2B5EF4-FFF2-40B4-BE49-F238E27FC236}">
                <a16:creationId xmlns:a16="http://schemas.microsoft.com/office/drawing/2014/main" id="{051E784D-24BD-15FD-AB00-253076139CB0}"/>
              </a:ext>
            </a:extLst>
          </p:cNvPr>
          <p:cNvSpPr>
            <a:spLocks noGrp="1"/>
          </p:cNvSpPr>
          <p:nvPr>
            <p:ph idx="1"/>
          </p:nvPr>
        </p:nvSpPr>
        <p:spPr>
          <a:xfrm>
            <a:off x="838200" y="1825625"/>
            <a:ext cx="9528018" cy="4351338"/>
          </a:xfrm>
        </p:spPr>
        <p:txBody>
          <a:bodyPr>
            <a:normAutofit/>
          </a:bodyPr>
          <a:lstStyle/>
          <a:p>
            <a:pPr>
              <a:buFont typeface="Wingdings" panose="05000000000000000000" pitchFamily="2" charset="2"/>
              <a:buChar char="§"/>
            </a:pPr>
            <a:r>
              <a:rPr lang="en-GB" sz="2400" dirty="0"/>
              <a:t>Accreditation in sustainability initiatives can be sought through the Sustainability Restaurant Association (SRA)</a:t>
            </a:r>
          </a:p>
          <a:p>
            <a:pPr>
              <a:buFont typeface="Wingdings" panose="05000000000000000000" pitchFamily="2" charset="2"/>
              <a:buChar char="§"/>
            </a:pPr>
            <a:r>
              <a:rPr lang="en-GB" sz="2400" dirty="0"/>
              <a:t>Founded in the UK in 2010 this not-for-profit organisation aimed at working in partnership with the food and beverage industry outlines key areas of sustainability based around the three pillars:</a:t>
            </a:r>
          </a:p>
          <a:p>
            <a:pPr marL="914400" lvl="1" indent="-457200">
              <a:buFont typeface="+mj-lt"/>
              <a:buAutoNum type="arabicPeriod"/>
            </a:pPr>
            <a:r>
              <a:rPr lang="en-GB" dirty="0"/>
              <a:t>Sourcing: e.g. celebrate provenance</a:t>
            </a:r>
          </a:p>
          <a:p>
            <a:pPr marL="914400" lvl="1" indent="-457200">
              <a:buFont typeface="+mj-lt"/>
              <a:buAutoNum type="arabicPeriod"/>
            </a:pPr>
            <a:r>
              <a:rPr lang="en-GB" dirty="0"/>
              <a:t>Society: e.g. support the community</a:t>
            </a:r>
          </a:p>
          <a:p>
            <a:pPr marL="914400" lvl="1" indent="-457200">
              <a:buFont typeface="+mj-lt"/>
              <a:buAutoNum type="arabicPeriod"/>
            </a:pPr>
            <a:r>
              <a:rPr lang="en-GB" dirty="0"/>
              <a:t>Environment: e.g. waste no food and Reduce, Reuse, Recycle – known as R</a:t>
            </a:r>
            <a:r>
              <a:rPr lang="en-GB" baseline="30000" dirty="0"/>
              <a:t>3</a:t>
            </a:r>
          </a:p>
        </p:txBody>
      </p:sp>
      <p:sp>
        <p:nvSpPr>
          <p:cNvPr id="4" name="Footer Placeholder 3">
            <a:extLst>
              <a:ext uri="{FF2B5EF4-FFF2-40B4-BE49-F238E27FC236}">
                <a16:creationId xmlns:a16="http://schemas.microsoft.com/office/drawing/2014/main" id="{BB18358C-C079-17B2-5A73-DB8E24CDF94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337420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FC08D-BF2B-D23E-3A57-8AD98A489E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F6A8A-8FED-7ABB-5E4A-47EFD246B648}"/>
              </a:ext>
            </a:extLst>
          </p:cNvPr>
          <p:cNvSpPr>
            <a:spLocks noGrp="1"/>
          </p:cNvSpPr>
          <p:nvPr>
            <p:ph type="title"/>
          </p:nvPr>
        </p:nvSpPr>
        <p:spPr/>
        <p:txBody>
          <a:bodyPr/>
          <a:lstStyle/>
          <a:p>
            <a:r>
              <a:rPr kumimoji="0" lang="en-GB" sz="4400" b="0" i="0" u="none" strike="noStrike" kern="1200" cap="none" spc="0" normalizeH="0" baseline="0" noProof="0" dirty="0">
                <a:ln>
                  <a:noFill/>
                </a:ln>
                <a:effectLst/>
                <a:uLnTx/>
                <a:uFillTx/>
              </a:rPr>
              <a:t>Summary</a:t>
            </a:r>
            <a:endParaRPr lang="en-GB" dirty="0"/>
          </a:p>
        </p:txBody>
      </p:sp>
      <p:sp>
        <p:nvSpPr>
          <p:cNvPr id="3" name="Content Placeholder 2">
            <a:extLst>
              <a:ext uri="{FF2B5EF4-FFF2-40B4-BE49-F238E27FC236}">
                <a16:creationId xmlns:a16="http://schemas.microsoft.com/office/drawing/2014/main" id="{B19F086E-7F4C-A3F8-9310-B19BFED14679}"/>
              </a:ext>
            </a:extLst>
          </p:cNvPr>
          <p:cNvSpPr>
            <a:spLocks noGrp="1"/>
          </p:cNvSpPr>
          <p:nvPr>
            <p:ph idx="1"/>
          </p:nvPr>
        </p:nvSpPr>
        <p:spPr>
          <a:xfrm>
            <a:off x="614811" y="1715707"/>
            <a:ext cx="9970591" cy="4593398"/>
          </a:xfrm>
        </p:spPr>
        <p:txBody>
          <a:bodyPr>
            <a:normAutofit fontScale="92500" lnSpcReduction="10000"/>
          </a:bodyPr>
          <a:lstStyle/>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600" b="0" u="none" strike="noStrike" kern="1200" cap="none" spc="0" normalizeH="0" baseline="0" noProof="0" dirty="0">
                <a:ln>
                  <a:noFill/>
                </a:ln>
                <a:solidFill>
                  <a:prstClr val="black"/>
                </a:solidFill>
                <a:effectLst/>
                <a:uLnTx/>
                <a:uFillTx/>
              </a:rPr>
              <a:t>Firms that embrace CSR empowers them to act in a socially responsible way.</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lang="en-GB" sz="2600" dirty="0">
                <a:solidFill>
                  <a:prstClr val="black"/>
                </a:solidFill>
              </a:rPr>
              <a:t>Environmental </a:t>
            </a:r>
            <a:r>
              <a:rPr kumimoji="0" lang="en-GB" sz="2600" u="none" strike="noStrike" kern="1200" cap="none" spc="0" normalizeH="0" baseline="0" noProof="0" dirty="0">
                <a:ln>
                  <a:noFill/>
                </a:ln>
                <a:solidFill>
                  <a:prstClr val="black"/>
                </a:solidFill>
                <a:effectLst/>
                <a:uLnTx/>
                <a:uFillTx/>
              </a:rPr>
              <a:t>responsibility </a:t>
            </a:r>
            <a:r>
              <a:rPr kumimoji="0" lang="en-GB" sz="2600" b="0" u="none" strike="noStrike" kern="1200" cap="none" spc="0" normalizeH="0" baseline="0" noProof="0" dirty="0">
                <a:ln>
                  <a:noFill/>
                </a:ln>
                <a:solidFill>
                  <a:prstClr val="black"/>
                </a:solidFill>
                <a:effectLst/>
                <a:uLnTx/>
                <a:uFillTx/>
              </a:rPr>
              <a:t>is arguably the most urgent, particularly regarding stewardship of the supply chain </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The hospitality industry: Contributes 12% of the world’s food waste, and contributes roughly 1% of global carbon emissions.</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The Global Food Supply </a:t>
            </a:r>
            <a:r>
              <a:rPr lang="en-GB" sz="2600" dirty="0">
                <a:solidFill>
                  <a:prstClr val="black"/>
                </a:solidFill>
              </a:rPr>
              <a:t>C</a:t>
            </a:r>
            <a:r>
              <a:rPr kumimoji="0" lang="en-GB" sz="2600" b="0" i="0" u="none" strike="noStrike" kern="1200" cap="none" spc="0" normalizeH="0" baseline="0" noProof="0" dirty="0">
                <a:ln>
                  <a:noFill/>
                </a:ln>
                <a:solidFill>
                  <a:prstClr val="black"/>
                </a:solidFill>
                <a:effectLst/>
                <a:uLnTx/>
                <a:uFillTx/>
              </a:rPr>
              <a:t>hain, (FSC), is fraught with external factors impacting the food service industry, including:</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Supply security - in terms of food availability</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Traceability and food integrity</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Delivery of a nutritious and sustainable diet</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Perishability of food and waste management</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GB" sz="2600" b="0" i="0" u="none" strike="noStrike" kern="1200" cap="none" spc="0" normalizeH="0" baseline="0" noProof="0" dirty="0">
                <a:ln>
                  <a:noFill/>
                </a:ln>
                <a:solidFill>
                  <a:prstClr val="black"/>
                </a:solidFill>
                <a:effectLst/>
                <a:uLnTx/>
                <a:uFillTx/>
              </a:rPr>
              <a:t>Impacts of current governance structures</a:t>
            </a:r>
          </a:p>
          <a:p>
            <a:pPr>
              <a:spcBef>
                <a:spcPts val="500"/>
              </a:spcBef>
              <a:defRPr/>
            </a:pPr>
            <a:endParaRPr kumimoji="0" lang="en-GB"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GB" dirty="0"/>
          </a:p>
        </p:txBody>
      </p:sp>
      <p:sp>
        <p:nvSpPr>
          <p:cNvPr id="4" name="Footer Placeholder 3">
            <a:extLst>
              <a:ext uri="{FF2B5EF4-FFF2-40B4-BE49-F238E27FC236}">
                <a16:creationId xmlns:a16="http://schemas.microsoft.com/office/drawing/2014/main" id="{3461B43A-8262-2666-201B-DBC4F877E60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50644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7C430-F94C-1A67-58D1-B7AB44FFC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CB78D5-0F62-2DFB-61A0-5371F338329D}"/>
              </a:ext>
            </a:extLst>
          </p:cNvPr>
          <p:cNvSpPr>
            <a:spLocks noGrp="1"/>
          </p:cNvSpPr>
          <p:nvPr>
            <p:ph type="title"/>
          </p:nvPr>
        </p:nvSpPr>
        <p:spPr/>
        <p:txBody>
          <a:bodyPr/>
          <a:lstStyle/>
          <a:p>
            <a:r>
              <a:rPr kumimoji="0" lang="en-GB" sz="4400" b="0" i="0" u="none" strike="noStrike" kern="1200" cap="none" spc="0" normalizeH="0" baseline="0" noProof="0" dirty="0">
                <a:ln>
                  <a:noFill/>
                </a:ln>
                <a:effectLst/>
                <a:uLnTx/>
                <a:uFillTx/>
              </a:rPr>
              <a:t>Summary </a:t>
            </a:r>
            <a:r>
              <a:rPr kumimoji="0" lang="en-GB" sz="2000" b="0" i="0" u="none" strike="noStrike" kern="1200" cap="none" spc="0" normalizeH="0" baseline="0" noProof="0" dirty="0">
                <a:ln>
                  <a:noFill/>
                </a:ln>
                <a:effectLst/>
                <a:uLnTx/>
                <a:uFillTx/>
              </a:rPr>
              <a:t>(cont’d)</a:t>
            </a:r>
            <a:endParaRPr lang="en-GB" sz="2000" dirty="0"/>
          </a:p>
        </p:txBody>
      </p:sp>
      <p:sp>
        <p:nvSpPr>
          <p:cNvPr id="3" name="Content Placeholder 2">
            <a:extLst>
              <a:ext uri="{FF2B5EF4-FFF2-40B4-BE49-F238E27FC236}">
                <a16:creationId xmlns:a16="http://schemas.microsoft.com/office/drawing/2014/main" id="{6935DABA-9547-0B1E-488B-9E6E2C238519}"/>
              </a:ext>
            </a:extLst>
          </p:cNvPr>
          <p:cNvSpPr>
            <a:spLocks noGrp="1"/>
          </p:cNvSpPr>
          <p:nvPr>
            <p:ph idx="1"/>
          </p:nvPr>
        </p:nvSpPr>
        <p:spPr>
          <a:xfrm>
            <a:off x="431931" y="1936562"/>
            <a:ext cx="9970591" cy="5214681"/>
          </a:xfrm>
        </p:spPr>
        <p:txBody>
          <a:bodyPr>
            <a:normAutofit/>
          </a:bodyPr>
          <a:lstStyle/>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rPr>
              <a:t>The commercial food service sector is one of the most problematic in terms of predicting demand.   This creates high levels of food waste which affects profits and is morally wrong </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rPr>
              <a:t>Proactive hospitality organisations seek accreditations to support the development of a more sustainable food supply chain</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lang="en-GB" sz="2400" dirty="0">
                <a:solidFill>
                  <a:prstClr val="black"/>
                </a:solidFill>
              </a:rPr>
              <a:t>T</a:t>
            </a:r>
            <a:r>
              <a:rPr kumimoji="0" lang="en-GB" sz="2400" b="0" i="0" u="none" strike="noStrike" kern="1200" cap="none" spc="0" normalizeH="0" baseline="0" noProof="0" dirty="0">
                <a:ln>
                  <a:noFill/>
                </a:ln>
                <a:solidFill>
                  <a:prstClr val="black"/>
                </a:solidFill>
                <a:effectLst/>
                <a:uLnTx/>
                <a:uFillTx/>
              </a:rPr>
              <a:t>he ‘food to fork’ strategy is one example and accreditation can be sought through a third party e.g. the Sustainability Restaurant Association (SRA)</a:t>
            </a:r>
          </a:p>
          <a:p>
            <a:pPr>
              <a:spcBef>
                <a:spcPts val="500"/>
              </a:spcBef>
              <a:buFont typeface="Wingdings" panose="05000000000000000000" pitchFamily="2" charset="2"/>
              <a:buChar char="§"/>
              <a:defRPr/>
            </a:pPr>
            <a:endParaRPr kumimoji="0" lang="en-GB" b="0" i="0" u="none" strike="noStrike" kern="1200" cap="none" spc="0" normalizeH="0" baseline="0" noProof="0" dirty="0">
              <a:ln>
                <a:noFill/>
              </a:ln>
              <a:solidFill>
                <a:prstClr val="black"/>
              </a:solidFill>
              <a:effectLst/>
              <a:uLnTx/>
              <a:uFillTx/>
              <a:latin typeface="Aptos" panose="02110004020202020204"/>
              <a:ea typeface="+mn-ea"/>
              <a:cs typeface="+mn-cs"/>
            </a:endParaRPr>
          </a:p>
          <a:p>
            <a:pPr>
              <a:spcBef>
                <a:spcPts val="500"/>
              </a:spcBef>
              <a:defRPr/>
            </a:pPr>
            <a:endParaRPr kumimoji="0" lang="en-GB"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GB" dirty="0"/>
          </a:p>
        </p:txBody>
      </p:sp>
      <p:sp>
        <p:nvSpPr>
          <p:cNvPr id="4" name="Footer Placeholder 3">
            <a:extLst>
              <a:ext uri="{FF2B5EF4-FFF2-40B4-BE49-F238E27FC236}">
                <a16:creationId xmlns:a16="http://schemas.microsoft.com/office/drawing/2014/main" id="{2492FAAC-60A8-CAB1-1585-CCAF840408A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964184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52951-4334-48FE-B63A-FAFDDF039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596238-6A25-CF6A-8B26-86226F061ED0}"/>
              </a:ext>
            </a:extLst>
          </p:cNvPr>
          <p:cNvSpPr>
            <a:spLocks noGrp="1"/>
          </p:cNvSpPr>
          <p:nvPr>
            <p:ph type="title"/>
          </p:nvPr>
        </p:nvSpPr>
        <p:spPr/>
        <p:txBody>
          <a:bodyPr/>
          <a:lstStyle/>
          <a:p>
            <a:r>
              <a:rPr kumimoji="0" lang="en-GB" sz="4400" b="0" i="0" u="none" strike="noStrike" kern="1200" cap="none" spc="0" normalizeH="0" baseline="0" noProof="0" dirty="0">
                <a:ln>
                  <a:noFill/>
                </a:ln>
                <a:effectLst/>
                <a:uLnTx/>
                <a:uFillTx/>
              </a:rPr>
              <a:t>Revision Questions</a:t>
            </a:r>
            <a:endParaRPr lang="en-GB" dirty="0"/>
          </a:p>
        </p:txBody>
      </p:sp>
      <p:sp>
        <p:nvSpPr>
          <p:cNvPr id="3" name="Content Placeholder 2">
            <a:extLst>
              <a:ext uri="{FF2B5EF4-FFF2-40B4-BE49-F238E27FC236}">
                <a16:creationId xmlns:a16="http://schemas.microsoft.com/office/drawing/2014/main" id="{3486553A-238C-5987-8270-B0E327CC36A6}"/>
              </a:ext>
            </a:extLst>
          </p:cNvPr>
          <p:cNvSpPr>
            <a:spLocks noGrp="1"/>
          </p:cNvSpPr>
          <p:nvPr>
            <p:ph idx="1"/>
          </p:nvPr>
        </p:nvSpPr>
        <p:spPr>
          <a:xfrm>
            <a:off x="684472" y="1690689"/>
            <a:ext cx="9645713" cy="4225480"/>
          </a:xfrm>
        </p:spPr>
        <p:txBody>
          <a:bodyPr>
            <a:normAutofit/>
          </a:bodyPr>
          <a:lstStyle/>
          <a:p>
            <a:pPr marL="514350" indent="-514350">
              <a:buFont typeface="+mj-lt"/>
              <a:buAutoNum type="arabicPeriod"/>
            </a:pPr>
            <a:r>
              <a:rPr kumimoji="0" lang="en-GB" sz="2400" b="0" i="0" u="none" strike="noStrike" kern="1200" cap="none" spc="0" normalizeH="0" baseline="0" noProof="0" dirty="0">
                <a:ln>
                  <a:noFill/>
                </a:ln>
                <a:solidFill>
                  <a:prstClr val="black"/>
                </a:solidFill>
                <a:effectLst/>
                <a:uLnTx/>
                <a:uFillTx/>
                <a:latin typeface="Aptos Display" panose="02110004020202020204"/>
                <a:ea typeface="+mj-ea"/>
                <a:cs typeface="+mj-cs"/>
              </a:rPr>
              <a:t>What are the four key types of CSR? Which type of CSR is arguably the most important for hospitality organisations?</a:t>
            </a:r>
          </a:p>
          <a:p>
            <a:pPr marL="514350" indent="-514350">
              <a:buFont typeface="+mj-lt"/>
              <a:buAutoNum type="arabicPeriod"/>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The </a:t>
            </a:r>
            <a:r>
              <a:rPr lang="en-GB" sz="2400" dirty="0">
                <a:solidFill>
                  <a:prstClr val="black"/>
                </a:solidFill>
                <a:latin typeface="Aptos" panose="02110004020202020204"/>
              </a:rPr>
              <a:t>g</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lobal Food Supply </a:t>
            </a:r>
            <a:r>
              <a:rPr lang="en-GB" sz="2400" dirty="0">
                <a:solidFill>
                  <a:prstClr val="black"/>
                </a:solidFill>
                <a:latin typeface="Aptos" panose="02110004020202020204"/>
              </a:rPr>
              <a:t>C</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hain, (FSC), is fraught with many external factors impacting the leaders of the hospitality and food service industry. What are the key external factors? </a:t>
            </a:r>
          </a:p>
          <a:p>
            <a:pPr marL="514350" indent="-514350">
              <a:buFont typeface="+mj-lt"/>
              <a:buAutoNum type="arabicPeriod"/>
            </a:pPr>
            <a:r>
              <a:rPr kumimoji="0" lang="en-GB" sz="2400" b="0" i="0" u="none" strike="noStrike" kern="1200" cap="none" spc="0" normalizeH="0" baseline="0" noProof="0" dirty="0">
                <a:ln>
                  <a:noFill/>
                </a:ln>
                <a:solidFill>
                  <a:prstClr val="black"/>
                </a:solidFill>
                <a:effectLst/>
                <a:uLnTx/>
                <a:uFillTx/>
                <a:latin typeface="Aptos Display" panose="02110004020202020204"/>
                <a:ea typeface="+mj-ea"/>
                <a:cs typeface="+mj-cs"/>
              </a:rPr>
              <a:t>What can the hospitality operator do to minimise waste?</a:t>
            </a:r>
            <a:endPar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514350" indent="-514350">
              <a:buFont typeface="+mj-lt"/>
              <a:buAutoNum type="arabicPeriod"/>
            </a:pPr>
            <a:r>
              <a:rPr lang="en-GB" sz="2400" dirty="0">
                <a:solidFill>
                  <a:prstClr val="black"/>
                </a:solidFill>
                <a:latin typeface="Aptos" panose="02110004020202020204"/>
              </a:rPr>
              <a:t>Who are the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the Sustainability Restaurant Association? What are the three pillars? What benefits would an independent restaurant gain from working in partnership with the SRA?</a:t>
            </a:r>
          </a:p>
          <a:p>
            <a:endParaRPr kumimoji="0" lang="en-GB" sz="4400" b="0" i="0" u="none" strike="noStrike" kern="1200" cap="none" spc="0" normalizeH="0" baseline="0" noProof="0" dirty="0">
              <a:ln>
                <a:noFill/>
              </a:ln>
              <a:solidFill>
                <a:prstClr val="black"/>
              </a:solidFill>
              <a:effectLst/>
              <a:uLnTx/>
              <a:uFillTx/>
              <a:latin typeface="Aptos Display" panose="02110004020202020204"/>
              <a:ea typeface="+mj-ea"/>
              <a:cs typeface="+mj-cs"/>
            </a:endParaRPr>
          </a:p>
          <a:p>
            <a:endParaRPr kumimoji="0" lang="en-GB" sz="4400" b="0" i="0" u="none" strike="noStrike" kern="1200" cap="none" spc="0" normalizeH="0" baseline="0" noProof="0" dirty="0">
              <a:ln>
                <a:noFill/>
              </a:ln>
              <a:solidFill>
                <a:prstClr val="black"/>
              </a:solidFill>
              <a:effectLst/>
              <a:uLnTx/>
              <a:uFillTx/>
              <a:latin typeface="Aptos Display" panose="02110004020202020204"/>
              <a:ea typeface="+mj-ea"/>
              <a:cs typeface="+mj-cs"/>
            </a:endParaRPr>
          </a:p>
          <a:p>
            <a:endParaRPr lang="en-GB" dirty="0"/>
          </a:p>
        </p:txBody>
      </p:sp>
      <p:sp>
        <p:nvSpPr>
          <p:cNvPr id="4" name="Footer Placeholder 3">
            <a:extLst>
              <a:ext uri="{FF2B5EF4-FFF2-40B4-BE49-F238E27FC236}">
                <a16:creationId xmlns:a16="http://schemas.microsoft.com/office/drawing/2014/main" id="{225F5197-8ED1-4097-086A-7053BB3FAC4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951572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AD9F-A966-0569-A284-FBCC2946B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98B33-9456-3907-3D20-34919E4F3D93}"/>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Chapter 12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7EDDAF9E-0E43-EFF7-D683-BB3AB9B2B609}"/>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F17C17F7-044D-300D-7603-2F762077093A}"/>
              </a:ext>
            </a:extLst>
          </p:cNvPr>
          <p:cNvSpPr>
            <a:spLocks noGrp="1"/>
          </p:cNvSpPr>
          <p:nvPr>
            <p:ph type="ftr" sz="quarter" idx="3"/>
          </p:nvPr>
        </p:nvSpPr>
        <p:spPr/>
        <p:txBody>
          <a:bodyPr/>
          <a:lstStyle/>
          <a:p>
            <a:r>
              <a:rPr lang="en-GB"/>
              <a:t>© 2026 David Graham et </a:t>
            </a:r>
            <a:r>
              <a:rPr lang="en-GB" sz="1000"/>
              <a:t>al</a:t>
            </a:r>
            <a:r>
              <a:rPr lang="en-GB"/>
              <a:t>.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5718981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a:t>
            </a:r>
            <a:r>
              <a:rPr lang="en-GB" sz="2000"/>
              <a:t>He has </a:t>
            </a:r>
            <a:r>
              <a:rPr lang="en-GB" sz="2000" dirty="0"/>
              <a:t>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6B1AA-3434-21EA-FF88-C89B45BFE225}"/>
              </a:ext>
            </a:extLst>
          </p:cNvPr>
          <p:cNvSpPr>
            <a:spLocks noGrp="1"/>
          </p:cNvSpPr>
          <p:nvPr>
            <p:ph type="title"/>
          </p:nvPr>
        </p:nvSpPr>
        <p:spPr/>
        <p:txBody>
          <a:bodyPr/>
          <a:lstStyle/>
          <a:p>
            <a:r>
              <a:rPr lang="en-GB" dirty="0"/>
              <a:t>Corporate Social Responsibility (CSR)</a:t>
            </a:r>
          </a:p>
        </p:txBody>
      </p:sp>
      <p:sp>
        <p:nvSpPr>
          <p:cNvPr id="6" name="Content Placeholder 5">
            <a:extLst>
              <a:ext uri="{FF2B5EF4-FFF2-40B4-BE49-F238E27FC236}">
                <a16:creationId xmlns:a16="http://schemas.microsoft.com/office/drawing/2014/main" id="{17456D51-A7A3-59CE-9393-D28CC395CC65}"/>
              </a:ext>
            </a:extLst>
          </p:cNvPr>
          <p:cNvSpPr>
            <a:spLocks noGrp="1"/>
          </p:cNvSpPr>
          <p:nvPr>
            <p:ph idx="1"/>
          </p:nvPr>
        </p:nvSpPr>
        <p:spPr>
          <a:xfrm>
            <a:off x="838200" y="1825625"/>
            <a:ext cx="9392216" cy="4351338"/>
          </a:xfrm>
        </p:spPr>
        <p:txBody>
          <a:bodyPr>
            <a:normAutofit/>
          </a:bodyPr>
          <a:lstStyle/>
          <a:p>
            <a:pPr marL="0" indent="0">
              <a:buNone/>
            </a:pPr>
            <a:endParaRPr lang="en-GB" dirty="0"/>
          </a:p>
          <a:p>
            <a:pPr marL="0" indent="0" algn="ctr">
              <a:buNone/>
            </a:pPr>
            <a:r>
              <a:rPr lang="en-GB" i="1" dirty="0"/>
              <a:t>“The commitment of businesses to contribute to sustainable economic development – working with employees, their families, the local community and society at large to improve the quality of life, in ways that are good for business and good for development” </a:t>
            </a:r>
          </a:p>
          <a:p>
            <a:pPr marL="0" indent="0" algn="ctr">
              <a:buNone/>
            </a:pPr>
            <a:r>
              <a:rPr lang="en-GB" i="1" dirty="0"/>
              <a:t>(</a:t>
            </a:r>
            <a:r>
              <a:rPr lang="en-GB" sz="2000" i="1" dirty="0"/>
              <a:t>WBCSD at </a:t>
            </a:r>
            <a:r>
              <a:rPr lang="en-GB" sz="2000" i="1" dirty="0">
                <a:hlinkClick r:id="rId2"/>
              </a:rPr>
              <a:t>www.wbcsd.org/who-we-are/</a:t>
            </a:r>
            <a:r>
              <a:rPr lang="en-GB" sz="2000" i="1" dirty="0"/>
              <a:t> )</a:t>
            </a:r>
          </a:p>
        </p:txBody>
      </p:sp>
      <p:sp>
        <p:nvSpPr>
          <p:cNvPr id="3" name="Footer Placeholder 2">
            <a:extLst>
              <a:ext uri="{FF2B5EF4-FFF2-40B4-BE49-F238E27FC236}">
                <a16:creationId xmlns:a16="http://schemas.microsoft.com/office/drawing/2014/main" id="{FA344EB9-4856-7781-C6E3-77BE03FCE3B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562326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F5DA-F082-B948-4337-8E04351C766B}"/>
              </a:ext>
            </a:extLst>
          </p:cNvPr>
          <p:cNvSpPr>
            <a:spLocks noGrp="1"/>
          </p:cNvSpPr>
          <p:nvPr>
            <p:ph type="title"/>
          </p:nvPr>
        </p:nvSpPr>
        <p:spPr/>
        <p:txBody>
          <a:bodyPr/>
          <a:lstStyle/>
          <a:p>
            <a:r>
              <a:rPr lang="en-GB" dirty="0"/>
              <a:t>The four key types of CSR</a:t>
            </a:r>
          </a:p>
        </p:txBody>
      </p:sp>
      <p:sp>
        <p:nvSpPr>
          <p:cNvPr id="3" name="Content Placeholder 2">
            <a:extLst>
              <a:ext uri="{FF2B5EF4-FFF2-40B4-BE49-F238E27FC236}">
                <a16:creationId xmlns:a16="http://schemas.microsoft.com/office/drawing/2014/main" id="{483C4701-9A1F-3EB1-6FE3-9B912CE3029D}"/>
              </a:ext>
            </a:extLst>
          </p:cNvPr>
          <p:cNvSpPr>
            <a:spLocks noGrp="1"/>
          </p:cNvSpPr>
          <p:nvPr>
            <p:ph idx="1"/>
          </p:nvPr>
        </p:nvSpPr>
        <p:spPr/>
        <p:txBody>
          <a:bodyPr>
            <a:normAutofit/>
          </a:bodyPr>
          <a:lstStyle/>
          <a:p>
            <a:pPr marL="514350" indent="-514350">
              <a:buFont typeface="+mj-lt"/>
              <a:buAutoNum type="arabicPeriod"/>
            </a:pPr>
            <a:r>
              <a:rPr lang="en-GB" sz="2400" b="1" dirty="0"/>
              <a:t>Environmental responsibility </a:t>
            </a:r>
            <a:r>
              <a:rPr lang="en-GB" sz="2400" dirty="0"/>
              <a:t>e.g. by reducing pollution </a:t>
            </a:r>
          </a:p>
          <a:p>
            <a:pPr marL="514350" indent="-514350">
              <a:buFont typeface="+mj-lt"/>
              <a:buAutoNum type="arabicPeriod"/>
            </a:pPr>
            <a:r>
              <a:rPr lang="en-GB" sz="2400" b="1" dirty="0"/>
              <a:t>Ethical responsibility </a:t>
            </a:r>
            <a:r>
              <a:rPr lang="en-GB" sz="2400" dirty="0"/>
              <a:t>e.g. acting fairly and ethically towards employees regardless of age, race, culture, or sexual orientation.</a:t>
            </a:r>
          </a:p>
          <a:p>
            <a:pPr marL="514350" indent="-514350">
              <a:buFont typeface="+mj-lt"/>
              <a:buAutoNum type="arabicPeriod"/>
            </a:pPr>
            <a:r>
              <a:rPr lang="en-GB" sz="2400" b="1" dirty="0"/>
              <a:t>Philanthropic responsibility </a:t>
            </a:r>
            <a:r>
              <a:rPr lang="en-GB" sz="2400" dirty="0"/>
              <a:t>e.g. donate profit to charities</a:t>
            </a:r>
          </a:p>
          <a:p>
            <a:pPr marL="514350" indent="-514350">
              <a:buFont typeface="+mj-lt"/>
              <a:buAutoNum type="arabicPeriod"/>
            </a:pPr>
            <a:r>
              <a:rPr lang="en-GB" sz="2400" b="1" dirty="0"/>
              <a:t>Financial responsibility </a:t>
            </a:r>
            <a:r>
              <a:rPr lang="en-GB" sz="2400" dirty="0"/>
              <a:t>e.g. investment in more sustainable kitchen equipment.</a:t>
            </a:r>
          </a:p>
        </p:txBody>
      </p:sp>
      <p:sp>
        <p:nvSpPr>
          <p:cNvPr id="4" name="Footer Placeholder 3">
            <a:extLst>
              <a:ext uri="{FF2B5EF4-FFF2-40B4-BE49-F238E27FC236}">
                <a16:creationId xmlns:a16="http://schemas.microsoft.com/office/drawing/2014/main" id="{0415D443-BC01-1289-5CD4-82E04D8C6CD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604070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2AB0B-A874-8C1A-A9C6-D4527EC7E2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9DB1E-E3D2-442F-36D8-D6148AA75404}"/>
              </a:ext>
            </a:extLst>
          </p:cNvPr>
          <p:cNvSpPr>
            <a:spLocks noGrp="1"/>
          </p:cNvSpPr>
          <p:nvPr>
            <p:ph type="title"/>
          </p:nvPr>
        </p:nvSpPr>
        <p:spPr/>
        <p:txBody>
          <a:bodyPr/>
          <a:lstStyle/>
          <a:p>
            <a:r>
              <a:rPr lang="en-GB" dirty="0"/>
              <a:t>Role of hospitality in environmental issues</a:t>
            </a:r>
          </a:p>
        </p:txBody>
      </p:sp>
      <p:sp>
        <p:nvSpPr>
          <p:cNvPr id="3" name="Content Placeholder 2">
            <a:extLst>
              <a:ext uri="{FF2B5EF4-FFF2-40B4-BE49-F238E27FC236}">
                <a16:creationId xmlns:a16="http://schemas.microsoft.com/office/drawing/2014/main" id="{89CAB5ED-5DBD-BC65-E641-1900D56C2E13}"/>
              </a:ext>
            </a:extLst>
          </p:cNvPr>
          <p:cNvSpPr>
            <a:spLocks noGrp="1"/>
          </p:cNvSpPr>
          <p:nvPr>
            <p:ph idx="1"/>
          </p:nvPr>
        </p:nvSpPr>
        <p:spPr>
          <a:xfrm>
            <a:off x="838200" y="1825625"/>
            <a:ext cx="9193040" cy="4351338"/>
          </a:xfrm>
        </p:spPr>
        <p:txBody>
          <a:bodyPr>
            <a:normAutofit/>
          </a:bodyPr>
          <a:lstStyle/>
          <a:p>
            <a:pPr>
              <a:buFont typeface="Wingdings" panose="05000000000000000000" pitchFamily="2" charset="2"/>
              <a:buChar char="§"/>
            </a:pPr>
            <a:r>
              <a:rPr lang="en-GB" sz="2400" dirty="0"/>
              <a:t>Key environmental developments in the restaurant industry include:</a:t>
            </a:r>
          </a:p>
          <a:p>
            <a:pPr lvl="1">
              <a:buFont typeface="Wingdings" panose="05000000000000000000" pitchFamily="2" charset="2"/>
              <a:buChar char="§"/>
            </a:pPr>
            <a:r>
              <a:rPr lang="en-GB" dirty="0"/>
              <a:t>Shifting towards sustainable food packaging</a:t>
            </a:r>
          </a:p>
          <a:p>
            <a:pPr lvl="1">
              <a:buFont typeface="Wingdings" panose="05000000000000000000" pitchFamily="2" charset="2"/>
              <a:buChar char="§"/>
            </a:pPr>
            <a:r>
              <a:rPr lang="en-GB" dirty="0"/>
              <a:t>Reducing food waste</a:t>
            </a:r>
          </a:p>
          <a:p>
            <a:pPr lvl="1">
              <a:buFont typeface="Wingdings" panose="05000000000000000000" pitchFamily="2" charset="2"/>
              <a:buChar char="§"/>
            </a:pPr>
            <a:r>
              <a:rPr lang="en-GB" dirty="0"/>
              <a:t>Implementing energy-efficient practices</a:t>
            </a:r>
          </a:p>
          <a:p>
            <a:pPr lvl="1">
              <a:buFont typeface="Wingdings" panose="05000000000000000000" pitchFamily="2" charset="2"/>
              <a:buChar char="§"/>
            </a:pPr>
            <a:r>
              <a:rPr lang="en-GB" dirty="0"/>
              <a:t>Promoting ethical sourcing of ingredients </a:t>
            </a:r>
          </a:p>
          <a:p>
            <a:pPr>
              <a:buFont typeface="Wingdings" panose="05000000000000000000" pitchFamily="2" charset="2"/>
              <a:buChar char="§"/>
            </a:pPr>
            <a:r>
              <a:rPr lang="en-GB" sz="2400" dirty="0"/>
              <a:t>Restaurants are also increasingly focusing on:</a:t>
            </a:r>
          </a:p>
          <a:p>
            <a:pPr lvl="1">
              <a:buFont typeface="Wingdings" panose="05000000000000000000" pitchFamily="2" charset="2"/>
              <a:buChar char="§"/>
            </a:pPr>
            <a:r>
              <a:rPr lang="en-GB" dirty="0"/>
              <a:t>Water conservation</a:t>
            </a:r>
          </a:p>
          <a:p>
            <a:pPr lvl="1">
              <a:buFont typeface="Wingdings" panose="05000000000000000000" pitchFamily="2" charset="2"/>
              <a:buChar char="§"/>
            </a:pPr>
            <a:r>
              <a:rPr lang="en-GB" dirty="0"/>
              <a:t>Recycling</a:t>
            </a:r>
          </a:p>
          <a:p>
            <a:pPr lvl="1">
              <a:buFont typeface="Wingdings" panose="05000000000000000000" pitchFamily="2" charset="2"/>
              <a:buChar char="§"/>
            </a:pPr>
            <a:r>
              <a:rPr lang="en-GB" dirty="0"/>
              <a:t>Employee education on sustainability </a:t>
            </a:r>
          </a:p>
        </p:txBody>
      </p:sp>
      <p:sp>
        <p:nvSpPr>
          <p:cNvPr id="4" name="Footer Placeholder 3">
            <a:extLst>
              <a:ext uri="{FF2B5EF4-FFF2-40B4-BE49-F238E27FC236}">
                <a16:creationId xmlns:a16="http://schemas.microsoft.com/office/drawing/2014/main" id="{8D03B8BA-8344-D2E0-CBA3-D2059EA5781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476703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FB686-6494-BDE1-6E10-D771D9D071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737EFB-B14A-87A2-C38A-CC297DE59122}"/>
              </a:ext>
            </a:extLst>
          </p:cNvPr>
          <p:cNvSpPr>
            <a:spLocks noGrp="1"/>
          </p:cNvSpPr>
          <p:nvPr>
            <p:ph type="title"/>
          </p:nvPr>
        </p:nvSpPr>
        <p:spPr/>
        <p:txBody>
          <a:bodyPr/>
          <a:lstStyle/>
          <a:p>
            <a:r>
              <a:rPr lang="en-GB" dirty="0"/>
              <a:t>The benefits of engaging in CSR</a:t>
            </a:r>
          </a:p>
        </p:txBody>
      </p:sp>
      <p:sp>
        <p:nvSpPr>
          <p:cNvPr id="3" name="Content Placeholder 2">
            <a:extLst>
              <a:ext uri="{FF2B5EF4-FFF2-40B4-BE49-F238E27FC236}">
                <a16:creationId xmlns:a16="http://schemas.microsoft.com/office/drawing/2014/main" id="{3E7237CA-D8C4-6A84-7CAF-55AD3BB9DF7A}"/>
              </a:ext>
            </a:extLst>
          </p:cNvPr>
          <p:cNvSpPr>
            <a:spLocks noGrp="1"/>
          </p:cNvSpPr>
          <p:nvPr>
            <p:ph idx="1"/>
          </p:nvPr>
        </p:nvSpPr>
        <p:spPr>
          <a:xfrm>
            <a:off x="838200" y="1825625"/>
            <a:ext cx="9540240" cy="4351338"/>
          </a:xfrm>
        </p:spPr>
        <p:txBody>
          <a:bodyPr>
            <a:normAutofit/>
          </a:bodyPr>
          <a:lstStyle/>
          <a:p>
            <a:pPr>
              <a:buFont typeface="Wingdings" panose="05000000000000000000" pitchFamily="2" charset="2"/>
              <a:buChar char="§"/>
            </a:pPr>
            <a:r>
              <a:rPr lang="en-GB" sz="2400" dirty="0"/>
              <a:t>Enhanced access to capital and markets</a:t>
            </a:r>
          </a:p>
          <a:p>
            <a:pPr>
              <a:buFont typeface="Wingdings" panose="05000000000000000000" pitchFamily="2" charset="2"/>
              <a:buChar char="§"/>
            </a:pPr>
            <a:r>
              <a:rPr lang="en-GB" sz="2400" dirty="0"/>
              <a:t>Increased sales and profits</a:t>
            </a:r>
          </a:p>
          <a:p>
            <a:pPr>
              <a:buFont typeface="Wingdings" panose="05000000000000000000" pitchFamily="2" charset="2"/>
              <a:buChar char="§"/>
            </a:pPr>
            <a:r>
              <a:rPr lang="en-GB" sz="2400" dirty="0"/>
              <a:t>Operational cost savings Improved productivity and quality</a:t>
            </a:r>
          </a:p>
          <a:p>
            <a:pPr>
              <a:buFont typeface="Wingdings" panose="05000000000000000000" pitchFamily="2" charset="2"/>
              <a:buChar char="§"/>
            </a:pPr>
            <a:r>
              <a:rPr lang="en-GB" sz="2400" dirty="0"/>
              <a:t>Efficient human resource base</a:t>
            </a:r>
          </a:p>
          <a:p>
            <a:pPr>
              <a:buFont typeface="Wingdings" panose="05000000000000000000" pitchFamily="2" charset="2"/>
              <a:buChar char="§"/>
            </a:pPr>
            <a:r>
              <a:rPr lang="en-GB" sz="2400" dirty="0"/>
              <a:t>Improved brand image and reputation</a:t>
            </a:r>
          </a:p>
          <a:p>
            <a:pPr>
              <a:buFont typeface="Wingdings" panose="05000000000000000000" pitchFamily="2" charset="2"/>
              <a:buChar char="§"/>
            </a:pPr>
            <a:r>
              <a:rPr lang="en-GB" sz="2400" dirty="0"/>
              <a:t>Enhanced customer loyalty</a:t>
            </a:r>
          </a:p>
          <a:p>
            <a:pPr>
              <a:buFont typeface="Wingdings" panose="05000000000000000000" pitchFamily="2" charset="2"/>
              <a:buChar char="§"/>
            </a:pPr>
            <a:r>
              <a:rPr lang="en-GB" sz="2400" dirty="0"/>
              <a:t>Better decision making and risk management processes</a:t>
            </a:r>
          </a:p>
        </p:txBody>
      </p:sp>
      <p:sp>
        <p:nvSpPr>
          <p:cNvPr id="4" name="Footer Placeholder 3">
            <a:extLst>
              <a:ext uri="{FF2B5EF4-FFF2-40B4-BE49-F238E27FC236}">
                <a16:creationId xmlns:a16="http://schemas.microsoft.com/office/drawing/2014/main" id="{143E7893-A908-3684-7079-D21BFCAACED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28124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18A2B-9F8C-68BD-FCD4-0ADAA048E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6EF6FC-226F-FE12-9AF0-E35D537C64A6}"/>
              </a:ext>
            </a:extLst>
          </p:cNvPr>
          <p:cNvSpPr>
            <a:spLocks noGrp="1"/>
          </p:cNvSpPr>
          <p:nvPr>
            <p:ph type="title"/>
          </p:nvPr>
        </p:nvSpPr>
        <p:spPr/>
        <p:txBody>
          <a:bodyPr/>
          <a:lstStyle/>
          <a:p>
            <a:r>
              <a:rPr lang="en-GB" dirty="0"/>
              <a:t>The 2030 Sustainability Agenda</a:t>
            </a:r>
          </a:p>
        </p:txBody>
      </p:sp>
      <p:sp>
        <p:nvSpPr>
          <p:cNvPr id="3" name="Content Placeholder 2">
            <a:extLst>
              <a:ext uri="{FF2B5EF4-FFF2-40B4-BE49-F238E27FC236}">
                <a16:creationId xmlns:a16="http://schemas.microsoft.com/office/drawing/2014/main" id="{C33A228E-9F29-DC44-9BBD-26EBA6AEAF52}"/>
              </a:ext>
            </a:extLst>
          </p:cNvPr>
          <p:cNvSpPr>
            <a:spLocks noGrp="1"/>
          </p:cNvSpPr>
          <p:nvPr>
            <p:ph idx="1"/>
          </p:nvPr>
        </p:nvSpPr>
        <p:spPr>
          <a:xfrm>
            <a:off x="838200" y="1825625"/>
            <a:ext cx="10515600" cy="4508500"/>
          </a:xfrm>
        </p:spPr>
        <p:txBody>
          <a:bodyPr>
            <a:noAutofit/>
          </a:bodyPr>
          <a:lstStyle/>
          <a:p>
            <a:pPr>
              <a:buFont typeface="Wingdings" panose="05000000000000000000" pitchFamily="2" charset="2"/>
              <a:buChar char="§"/>
            </a:pPr>
            <a:r>
              <a:rPr lang="en-GB" sz="2400" dirty="0"/>
              <a:t>Encourages businesses to incorporate social, environmental, and economic factors into their strategic decision-making, focusing on sustainable practices and mitigating risks</a:t>
            </a:r>
          </a:p>
          <a:p>
            <a:pPr>
              <a:buFont typeface="Wingdings" panose="05000000000000000000" pitchFamily="2" charset="2"/>
              <a:buChar char="§"/>
            </a:pPr>
            <a:r>
              <a:rPr lang="en-GB" sz="2400" dirty="0"/>
              <a:t>A globally agreed plan, adopted by all 193 United Nations (UN) member states in 2015</a:t>
            </a:r>
          </a:p>
          <a:p>
            <a:pPr>
              <a:buFont typeface="Wingdings" panose="05000000000000000000" pitchFamily="2" charset="2"/>
              <a:buChar char="§"/>
            </a:pPr>
            <a:r>
              <a:rPr lang="en-GB" sz="2400" dirty="0"/>
              <a:t>Framework for achieving a more equitable and environmentally sound future for all. It is built on 17 Sustainable Development Goals (SDGs) that aim to address global challenges such as: </a:t>
            </a:r>
          </a:p>
          <a:p>
            <a:pPr lvl="1">
              <a:buFont typeface="Wingdings" panose="05000000000000000000" pitchFamily="2" charset="2"/>
              <a:buChar char="§"/>
            </a:pPr>
            <a:r>
              <a:rPr lang="en-GB" dirty="0"/>
              <a:t>Poverty</a:t>
            </a:r>
          </a:p>
          <a:p>
            <a:pPr lvl="1">
              <a:buFont typeface="Wingdings" panose="05000000000000000000" pitchFamily="2" charset="2"/>
              <a:buChar char="§"/>
            </a:pPr>
            <a:r>
              <a:rPr lang="en-GB" dirty="0"/>
              <a:t>Inequality</a:t>
            </a:r>
          </a:p>
          <a:p>
            <a:pPr lvl="1">
              <a:buFont typeface="Wingdings" panose="05000000000000000000" pitchFamily="2" charset="2"/>
              <a:buChar char="§"/>
            </a:pPr>
            <a:r>
              <a:rPr lang="en-GB" dirty="0"/>
              <a:t>Climate change</a:t>
            </a:r>
          </a:p>
          <a:p>
            <a:pPr lvl="1">
              <a:buFont typeface="Wingdings" panose="05000000000000000000" pitchFamily="2" charset="2"/>
              <a:buChar char="§"/>
            </a:pPr>
            <a:r>
              <a:rPr lang="en-GB" dirty="0"/>
              <a:t>Environmental degradation</a:t>
            </a:r>
          </a:p>
        </p:txBody>
      </p:sp>
      <p:sp>
        <p:nvSpPr>
          <p:cNvPr id="4" name="Footer Placeholder 3">
            <a:extLst>
              <a:ext uri="{FF2B5EF4-FFF2-40B4-BE49-F238E27FC236}">
                <a16:creationId xmlns:a16="http://schemas.microsoft.com/office/drawing/2014/main" id="{72158EC9-FB75-B288-47BC-FC28E43024E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9262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711F9-56D2-1EA2-670A-4A5CB5946C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A2D4B9-CF9C-CB3E-7B28-89D7368AF62E}"/>
              </a:ext>
            </a:extLst>
          </p:cNvPr>
          <p:cNvSpPr>
            <a:spLocks noGrp="1"/>
          </p:cNvSpPr>
          <p:nvPr>
            <p:ph type="title"/>
          </p:nvPr>
        </p:nvSpPr>
        <p:spPr/>
        <p:txBody>
          <a:bodyPr/>
          <a:lstStyle/>
          <a:p>
            <a:r>
              <a:rPr lang="en-GB" dirty="0"/>
              <a:t>The global food supply chain (GSC)</a:t>
            </a:r>
          </a:p>
        </p:txBody>
      </p:sp>
      <p:sp>
        <p:nvSpPr>
          <p:cNvPr id="3" name="Content Placeholder 2">
            <a:extLst>
              <a:ext uri="{FF2B5EF4-FFF2-40B4-BE49-F238E27FC236}">
                <a16:creationId xmlns:a16="http://schemas.microsoft.com/office/drawing/2014/main" id="{A3C6F8B1-3B00-91B1-ADD6-291DDC3E4F27}"/>
              </a:ext>
            </a:extLst>
          </p:cNvPr>
          <p:cNvSpPr>
            <a:spLocks noGrp="1"/>
          </p:cNvSpPr>
          <p:nvPr>
            <p:ph idx="1"/>
          </p:nvPr>
        </p:nvSpPr>
        <p:spPr>
          <a:xfrm>
            <a:off x="838200" y="1825625"/>
            <a:ext cx="9564232" cy="4351338"/>
          </a:xfrm>
        </p:spPr>
        <p:txBody>
          <a:bodyPr>
            <a:noAutofit/>
          </a:bodyPr>
          <a:lstStyle/>
          <a:p>
            <a:pPr>
              <a:buFont typeface="Wingdings" panose="05000000000000000000" pitchFamily="2" charset="2"/>
              <a:buChar char="§"/>
            </a:pPr>
            <a:r>
              <a:rPr lang="en-GB" sz="2400" dirty="0"/>
              <a:t>External factors impacting the hospitality and food service industry include, for example, harvest that are prone to climate fluctuations.</a:t>
            </a:r>
          </a:p>
          <a:p>
            <a:pPr>
              <a:buFont typeface="Wingdings" panose="05000000000000000000" pitchFamily="2" charset="2"/>
              <a:buChar char="§"/>
            </a:pPr>
            <a:r>
              <a:rPr lang="en-GB" sz="2400" dirty="0"/>
              <a:t>Food service operators seek to deliver a safe and effective food supply system as part of their sustainability agenda</a:t>
            </a:r>
          </a:p>
          <a:p>
            <a:pPr>
              <a:buFont typeface="Wingdings" panose="05000000000000000000" pitchFamily="2" charset="2"/>
              <a:buChar char="§"/>
            </a:pPr>
            <a:r>
              <a:rPr lang="en-GB" sz="2400" dirty="0"/>
              <a:t>They face complex issues, challenges and dilemmas including:</a:t>
            </a:r>
          </a:p>
          <a:p>
            <a:pPr lvl="1">
              <a:buFont typeface="Wingdings" panose="05000000000000000000" pitchFamily="2" charset="2"/>
              <a:buChar char="§"/>
            </a:pPr>
            <a:r>
              <a:rPr lang="en-GB" dirty="0"/>
              <a:t>Supply security - in terms of food availability</a:t>
            </a:r>
          </a:p>
          <a:p>
            <a:pPr lvl="1">
              <a:buFont typeface="Wingdings" panose="05000000000000000000" pitchFamily="2" charset="2"/>
              <a:buChar char="§"/>
            </a:pPr>
            <a:r>
              <a:rPr lang="en-GB" dirty="0"/>
              <a:t>Traceability and food integrity</a:t>
            </a:r>
          </a:p>
          <a:p>
            <a:pPr lvl="1">
              <a:buFont typeface="Wingdings" panose="05000000000000000000" pitchFamily="2" charset="2"/>
              <a:buChar char="§"/>
            </a:pPr>
            <a:r>
              <a:rPr lang="en-GB" dirty="0"/>
              <a:t>Delivery of a nutritious and sustainable diet</a:t>
            </a:r>
          </a:p>
          <a:p>
            <a:pPr lvl="1">
              <a:buFont typeface="Wingdings" panose="05000000000000000000" pitchFamily="2" charset="2"/>
              <a:buChar char="§"/>
            </a:pPr>
            <a:r>
              <a:rPr lang="en-GB" dirty="0"/>
              <a:t>Perishability of food and waste management</a:t>
            </a:r>
          </a:p>
          <a:p>
            <a:pPr lvl="1">
              <a:buFont typeface="Wingdings" panose="05000000000000000000" pitchFamily="2" charset="2"/>
              <a:buChar char="§"/>
            </a:pPr>
            <a:r>
              <a:rPr lang="en-GB" dirty="0"/>
              <a:t>Impacts of current governance structures</a:t>
            </a:r>
          </a:p>
        </p:txBody>
      </p:sp>
      <p:sp>
        <p:nvSpPr>
          <p:cNvPr id="4" name="Footer Placeholder 3">
            <a:extLst>
              <a:ext uri="{FF2B5EF4-FFF2-40B4-BE49-F238E27FC236}">
                <a16:creationId xmlns:a16="http://schemas.microsoft.com/office/drawing/2014/main" id="{8F3C3381-AF2E-519D-3E93-44C517F5984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470835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A4951-6B38-6A2C-CF08-C159B39358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F0DD1A-C209-C163-A823-967E7379DD90}"/>
              </a:ext>
            </a:extLst>
          </p:cNvPr>
          <p:cNvSpPr>
            <a:spLocks noGrp="1"/>
          </p:cNvSpPr>
          <p:nvPr>
            <p:ph type="title"/>
          </p:nvPr>
        </p:nvSpPr>
        <p:spPr/>
        <p:txBody>
          <a:bodyPr/>
          <a:lstStyle/>
          <a:p>
            <a:r>
              <a:rPr lang="en-GB" dirty="0"/>
              <a:t>The force of cumulative culture</a:t>
            </a:r>
          </a:p>
        </p:txBody>
      </p:sp>
      <p:sp>
        <p:nvSpPr>
          <p:cNvPr id="3" name="Content Placeholder 2">
            <a:extLst>
              <a:ext uri="{FF2B5EF4-FFF2-40B4-BE49-F238E27FC236}">
                <a16:creationId xmlns:a16="http://schemas.microsoft.com/office/drawing/2014/main" id="{7E866663-7EDE-2F2D-C52A-6C649087B4BB}"/>
              </a:ext>
            </a:extLst>
          </p:cNvPr>
          <p:cNvSpPr>
            <a:spLocks noGrp="1"/>
          </p:cNvSpPr>
          <p:nvPr>
            <p:ph idx="1"/>
          </p:nvPr>
        </p:nvSpPr>
        <p:spPr>
          <a:xfrm>
            <a:off x="838200" y="1825625"/>
            <a:ext cx="9491804" cy="4351338"/>
          </a:xfrm>
        </p:spPr>
        <p:txBody>
          <a:bodyPr>
            <a:normAutofit/>
          </a:bodyPr>
          <a:lstStyle/>
          <a:p>
            <a:pPr>
              <a:buFont typeface="Wingdings" panose="05000000000000000000" pitchFamily="2" charset="2"/>
              <a:buChar char="§"/>
            </a:pPr>
            <a:r>
              <a:rPr lang="en-GB" sz="2400" dirty="0"/>
              <a:t>The global food supply chain has other issues that the culinary and food service industry must face:</a:t>
            </a:r>
          </a:p>
          <a:p>
            <a:pPr lvl="1">
              <a:buFont typeface="Wingdings" panose="05000000000000000000" pitchFamily="2" charset="2"/>
              <a:buChar char="§"/>
            </a:pPr>
            <a:r>
              <a:rPr lang="en-GB" dirty="0"/>
              <a:t>Distinctive nature of food as a commodity</a:t>
            </a:r>
          </a:p>
          <a:p>
            <a:pPr lvl="1">
              <a:buFont typeface="Wingdings" panose="05000000000000000000" pitchFamily="2" charset="2"/>
              <a:buChar char="§"/>
            </a:pPr>
            <a:r>
              <a:rPr lang="en-GB" dirty="0"/>
              <a:t>Practice of ‘speculative pricing’ by global corporations</a:t>
            </a:r>
          </a:p>
          <a:p>
            <a:pPr lvl="1">
              <a:buFont typeface="Wingdings" panose="05000000000000000000" pitchFamily="2" charset="2"/>
              <a:buChar char="§"/>
            </a:pPr>
            <a:r>
              <a:rPr lang="en-GB" dirty="0"/>
              <a:t>Competition for land in developing countries</a:t>
            </a:r>
          </a:p>
          <a:p>
            <a:pPr lvl="1">
              <a:buFont typeface="Wingdings" panose="05000000000000000000" pitchFamily="2" charset="2"/>
              <a:buChar char="§"/>
            </a:pPr>
            <a:r>
              <a:rPr lang="en-GB" dirty="0"/>
              <a:t>Growing demands for food from more affluent societies</a:t>
            </a:r>
          </a:p>
          <a:p>
            <a:pPr lvl="1">
              <a:buFont typeface="Wingdings" panose="05000000000000000000" pitchFamily="2" charset="2"/>
              <a:buChar char="§"/>
            </a:pPr>
            <a:r>
              <a:rPr lang="en-GB" dirty="0"/>
              <a:t>Different stakeholders including the farming industry and transnational corporations and the balance of power</a:t>
            </a:r>
          </a:p>
        </p:txBody>
      </p:sp>
      <p:sp>
        <p:nvSpPr>
          <p:cNvPr id="4" name="Footer Placeholder 3">
            <a:extLst>
              <a:ext uri="{FF2B5EF4-FFF2-40B4-BE49-F238E27FC236}">
                <a16:creationId xmlns:a16="http://schemas.microsoft.com/office/drawing/2014/main" id="{3BF31B01-C504-E0A8-5703-6CAB1390602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28147341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415</TotalTime>
  <Words>2531</Words>
  <Application>Microsoft Office PowerPoint</Application>
  <PresentationFormat>Widescreen</PresentationFormat>
  <Paragraphs>201</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Aptos Display</vt:lpstr>
      <vt:lpstr>Arial</vt:lpstr>
      <vt:lpstr>Gill Sans MT</vt:lpstr>
      <vt:lpstr>Wingdings</vt:lpstr>
      <vt:lpstr>Office Theme</vt:lpstr>
      <vt:lpstr>Chapter 12 CSR and Sustainable Food Supply Chain Management</vt:lpstr>
      <vt:lpstr>Chapter 12</vt:lpstr>
      <vt:lpstr>Corporate Social Responsibility (CSR)</vt:lpstr>
      <vt:lpstr>The four key types of CSR</vt:lpstr>
      <vt:lpstr>Role of hospitality in environmental issues</vt:lpstr>
      <vt:lpstr>The benefits of engaging in CSR</vt:lpstr>
      <vt:lpstr>The 2030 Sustainability Agenda</vt:lpstr>
      <vt:lpstr>The global food supply chain (GSC)</vt:lpstr>
      <vt:lpstr>The force of cumulative culture</vt:lpstr>
      <vt:lpstr>Food security</vt:lpstr>
      <vt:lpstr>Food has two key associated risks</vt:lpstr>
      <vt:lpstr>The distinctive nature of food as a commodity</vt:lpstr>
      <vt:lpstr>Food as a status symbol</vt:lpstr>
      <vt:lpstr>The wholesale sector of the food supply chain (FSC)</vt:lpstr>
      <vt:lpstr>Consumer interests and concerns</vt:lpstr>
      <vt:lpstr>Predicting demand and managing waste</vt:lpstr>
      <vt:lpstr>Three types of food waste</vt:lpstr>
      <vt:lpstr>Food waste in a restaurant </vt:lpstr>
      <vt:lpstr>Managing food waste</vt:lpstr>
      <vt:lpstr>What can the hospitality operator do to minimise waste?</vt:lpstr>
      <vt:lpstr>Using AI and stock management systems</vt:lpstr>
      <vt:lpstr>Best practice: The ‘field to fork’ ethos</vt:lpstr>
      <vt:lpstr>Sustainability Restaurant Association</vt:lpstr>
      <vt:lpstr>Summary</vt:lpstr>
      <vt:lpstr>Summary (cont’d)</vt:lpstr>
      <vt:lpstr>Revision Questions</vt:lpstr>
      <vt:lpstr>End of Chapter 12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 CSR and Sustainable Food Supply Chain Management</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28</cp:revision>
  <cp:lastPrinted>2026-06-24T12:20:13Z</cp:lastPrinted>
  <dcterms:created xsi:type="dcterms:W3CDTF">2026-06-05T08:47:25Z</dcterms:created>
  <dcterms:modified xsi:type="dcterms:W3CDTF">2026-06-30T17:08:19Z</dcterms:modified>
</cp:coreProperties>
</file>